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slideLayouts/slideLayout119.xml" ContentType="application/vnd.openxmlformats-officedocument.presentationml.slideLayout+xml"/>
  <Override PartName="/ppt/theme/theme10.xml" ContentType="application/vnd.openxmlformats-officedocument.theme+xml"/>
  <Override PartName="/ppt/slideLayouts/slideLayout12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9" r:id="rId2"/>
    <p:sldMasterId id="2147483679" r:id="rId3"/>
    <p:sldMasterId id="2147483683" r:id="rId4"/>
    <p:sldMasterId id="2147483702" r:id="rId5"/>
    <p:sldMasterId id="2147483713" r:id="rId6"/>
    <p:sldMasterId id="2147483729" r:id="rId7"/>
    <p:sldMasterId id="2147483748" r:id="rId8"/>
    <p:sldMasterId id="2147483766" r:id="rId9"/>
    <p:sldMasterId id="2147483775" r:id="rId10"/>
    <p:sldMasterId id="2147483777" r:id="rId11"/>
  </p:sldMasterIdLst>
  <p:notesMasterIdLst>
    <p:notesMasterId r:id="rId46"/>
  </p:notesMasterIdLst>
  <p:handoutMasterIdLst>
    <p:handoutMasterId r:id="rId47"/>
  </p:handoutMasterIdLst>
  <p:sldIdLst>
    <p:sldId id="256" r:id="rId12"/>
    <p:sldId id="16342434" r:id="rId13"/>
    <p:sldId id="16342398" r:id="rId14"/>
    <p:sldId id="16342401" r:id="rId15"/>
    <p:sldId id="5141" r:id="rId16"/>
    <p:sldId id="16342402" r:id="rId17"/>
    <p:sldId id="16342427" r:id="rId18"/>
    <p:sldId id="16342436" r:id="rId19"/>
    <p:sldId id="16342394" r:id="rId20"/>
    <p:sldId id="16342395" r:id="rId21"/>
    <p:sldId id="16342403" r:id="rId22"/>
    <p:sldId id="16342392" r:id="rId23"/>
    <p:sldId id="16342438" r:id="rId24"/>
    <p:sldId id="16342439" r:id="rId25"/>
    <p:sldId id="16342440" r:id="rId26"/>
    <p:sldId id="16342441" r:id="rId27"/>
    <p:sldId id="16342406" r:id="rId28"/>
    <p:sldId id="16342404" r:id="rId29"/>
    <p:sldId id="16342442" r:id="rId30"/>
    <p:sldId id="16342407" r:id="rId31"/>
    <p:sldId id="16342399" r:id="rId32"/>
    <p:sldId id="16342443" r:id="rId33"/>
    <p:sldId id="16342400" r:id="rId34"/>
    <p:sldId id="16342435" r:id="rId35"/>
    <p:sldId id="16342410" r:id="rId36"/>
    <p:sldId id="16342408" r:id="rId37"/>
    <p:sldId id="16342418" r:id="rId38"/>
    <p:sldId id="16342421" r:id="rId39"/>
    <p:sldId id="16342419" r:id="rId40"/>
    <p:sldId id="16342444" r:id="rId41"/>
    <p:sldId id="16342445" r:id="rId42"/>
    <p:sldId id="16342446" r:id="rId43"/>
    <p:sldId id="16342447" r:id="rId44"/>
    <p:sldId id="16342383" r:id="rId45"/>
  </p:sldIdLst>
  <p:sldSz cx="12192000" cy="6858000"/>
  <p:notesSz cx="6858000" cy="9144000"/>
  <p:embeddedFontLst>
    <p:embeddedFont>
      <p:font typeface="等线" panose="02010600030101010101" pitchFamily="2" charset="-122"/>
      <p:regular r:id="rId48"/>
      <p:bold r:id="rId49"/>
    </p:embeddedFont>
    <p:embeddedFont>
      <p:font typeface="等线 Light" panose="02010600030101010101" pitchFamily="2" charset="-122"/>
      <p:regular r:id="rId50"/>
    </p:embeddedFont>
    <p:embeddedFont>
      <p:font typeface="微软雅黑" panose="020B0503020204020204" pitchFamily="34" charset="-122"/>
      <p:regular r:id="rId51"/>
      <p:bold r:id="rId52"/>
    </p:embeddedFont>
    <p:embeddedFont>
      <p:font typeface="微软雅黑 Light" panose="020B0502040204020203" pitchFamily="34" charset="-122"/>
      <p:regular r:id="rId53"/>
    </p:embeddedFont>
    <p:embeddedFont>
      <p:font typeface="Dreaming Outloud Pro" panose="03050502040302030504" pitchFamily="66" charset="0"/>
      <p:regular r:id="rId54"/>
    </p:embeddedFont>
    <p:embeddedFont>
      <p:font typeface="Open Sans" panose="020B0606030504020204" pitchFamily="34" charset="0"/>
      <p:regular r:id="rId55"/>
      <p:bold r:id="rId56"/>
      <p:italic r:id="rId57"/>
      <p:boldItalic r:id="rId58"/>
    </p:embeddedFont>
    <p:embeddedFont>
      <p:font typeface="Roboto" panose="02000000000000000000" pitchFamily="2" charset="0"/>
      <p:regular r:id="rId59"/>
      <p:bold r:id="rId60"/>
    </p:embeddedFont>
  </p:embeddedFontLst>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背景页" id="{A72475BF-A778-4FDB-931C-1A92DD764BBD}">
          <p14:sldIdLst>
            <p14:sldId id="256"/>
            <p14:sldId id="16342434"/>
          </p14:sldIdLst>
        </p14:section>
        <p14:section name="PART1" id="{656869C7-D06D-2044-9C29-09FDFE6BAB79}">
          <p14:sldIdLst>
            <p14:sldId id="16342398"/>
            <p14:sldId id="16342401"/>
            <p14:sldId id="5141"/>
            <p14:sldId id="16342402"/>
            <p14:sldId id="16342427"/>
            <p14:sldId id="16342436"/>
            <p14:sldId id="16342394"/>
            <p14:sldId id="16342395"/>
            <p14:sldId id="16342403"/>
            <p14:sldId id="16342392"/>
            <p14:sldId id="16342438"/>
            <p14:sldId id="16342439"/>
            <p14:sldId id="16342440"/>
            <p14:sldId id="16342441"/>
            <p14:sldId id="16342406"/>
            <p14:sldId id="16342404"/>
            <p14:sldId id="16342442"/>
            <p14:sldId id="16342407"/>
            <p14:sldId id="16342399"/>
            <p14:sldId id="16342443"/>
            <p14:sldId id="16342400"/>
            <p14:sldId id="16342435"/>
            <p14:sldId id="16342410"/>
            <p14:sldId id="16342408"/>
            <p14:sldId id="16342418"/>
            <p14:sldId id="16342421"/>
            <p14:sldId id="16342419"/>
            <p14:sldId id="16342444"/>
            <p14:sldId id="16342445"/>
            <p14:sldId id="16342446"/>
            <p14:sldId id="16342447"/>
            <p14:sldId id="16342383"/>
          </p14:sldIdLst>
        </p14:section>
      </p14:sectionLst>
    </p:ext>
    <p:ext uri="{EFAFB233-063F-42B5-8137-9DF3F51BA10A}">
      <p15:sldGuideLst xmlns:p15="http://schemas.microsoft.com/office/powerpoint/2012/main">
        <p15:guide id="1" pos="408" userDrawn="1">
          <p15:clr>
            <a:srgbClr val="A4A3A4"/>
          </p15:clr>
        </p15:guide>
        <p15:guide id="2" pos="7327" userDrawn="1">
          <p15:clr>
            <a:srgbClr val="A4A3A4"/>
          </p15:clr>
        </p15:guide>
        <p15:guide id="3" orient="horz" pos="658" userDrawn="1">
          <p15:clr>
            <a:srgbClr val="A4A3A4"/>
          </p15:clr>
        </p15:guide>
        <p15:guide id="4" orient="horz" pos="384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靳 虹博" initials="靳" lastIdx="6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17C"/>
    <a:srgbClr val="3494BA"/>
    <a:srgbClr val="0073C3"/>
    <a:srgbClr val="5AB6C0"/>
    <a:srgbClr val="95BAC4"/>
    <a:srgbClr val="B2D69A"/>
    <a:srgbClr val="FF370E"/>
    <a:srgbClr val="FFCFB5"/>
    <a:srgbClr val="E2F0D9"/>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0" autoAdjust="0"/>
    <p:restoredTop sz="75573" autoAdjust="0"/>
  </p:normalViewPr>
  <p:slideViewPr>
    <p:cSldViewPr snapToGrid="0" showGuides="1">
      <p:cViewPr varScale="1">
        <p:scale>
          <a:sx n="90" d="100"/>
          <a:sy n="90" d="100"/>
        </p:scale>
        <p:origin x="1848" y="184"/>
      </p:cViewPr>
      <p:guideLst>
        <p:guide pos="408"/>
        <p:guide pos="7327"/>
        <p:guide orient="horz" pos="658"/>
        <p:guide orient="horz" pos="3846"/>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80" d="100"/>
          <a:sy n="80" d="100"/>
        </p:scale>
        <p:origin x="4048" y="208"/>
      </p:cViewPr>
      <p:guideLst/>
    </p:cSldViewPr>
  </p:notes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tags" Target="tags/tag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notesMaster" Target="notesMasters/notesMaster1.xml"/><Relationship Id="rId59" Type="http://schemas.openxmlformats.org/officeDocument/2006/relationships/font" Target="fonts/font12.fntdata"/><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font" Target="fonts/font7.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36851C6F-5D92-4B5B-A43F-06171795DC9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itchFamily="2" charset="-122"/>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90204" pitchFamily="34" charset="0"/>
              <a:buNone/>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90204" pitchFamily="34" charset="0"/>
              <a:buNone/>
              <a:defRPr sz="1200" noProof="1">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itchFamily="2" charset="-122"/>
              <a:cs typeface="+mn-cs"/>
            </a:endParaRPr>
          </a:p>
        </p:txBody>
      </p:sp>
      <p:sp>
        <p:nvSpPr>
          <p:cNvPr id="410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5125"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hangingPunct="1">
              <a:buFont typeface="Arial" panose="020B0604020202090204" pitchFamily="34" charset="0"/>
              <a:buNone/>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hangingPunct="1">
              <a:buFont typeface="Arial" panose="020B0604020202090204" pitchFamily="34" charset="0"/>
              <a:buNone/>
              <a:defRPr sz="1200" noProof="1">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55DA7B81-E81A-482B-8935-8635F6DB025C}" type="slidenum">
              <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itchFamily="2" charset="-122"/>
                <a:cs typeface="+mn-ea"/>
              </a:rPr>
              <a:t>‹#›</a:t>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
        <p:nvSpPr>
          <p:cNvPr id="5" name="日期占位符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3A05F16-8E2F-274A-861C-435AE2937111}" type="datetime1">
              <a:rPr kumimoji="1" lang="zh-CN" altLang="en-US" sz="1200" b="0" i="0" u="none" strike="noStrike" kern="1200" cap="none" spc="0" normalizeH="0" baseline="0" noProof="0" smtClean="0">
                <a:ln>
                  <a:noFill/>
                </a:ln>
                <a:solidFill>
                  <a:prstClr val="black"/>
                </a:solidFill>
                <a:effectLst/>
                <a:uLnTx/>
                <a:uFillTx/>
                <a:ea typeface="FZFangSong-Z02S" panose="02000000000000000000" pitchFamily="2" charset="-122"/>
                <a:cs typeface="+mn-cs"/>
              </a:rPr>
              <a:t>2025/8/17</a:t>
            </a:fld>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
        <p:nvSpPr>
          <p:cNvPr id="6" name="页脚占位符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
        <p:nvSpPr>
          <p:cNvPr id="7" name="灯片编号占位符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AF0EED-9229-9448-9314-2D1876BE30B4}" type="slidenum">
              <a:rPr kumimoji="1" lang="zh-CN" altLang="en-US" sz="1200" b="0" i="0" u="none" strike="noStrike" kern="1200" cap="none" spc="0" normalizeH="0" baseline="0" noProof="0" smtClean="0">
                <a:ln>
                  <a:noFill/>
                </a:ln>
                <a:solidFill>
                  <a:prstClr val="black"/>
                </a:solidFill>
                <a:effectLst/>
                <a:uLnTx/>
                <a:uFillTx/>
                <a:ea typeface="FZFangSong-Z02S" panose="02000000000000000000" pitchFamily="2" charset="-122"/>
                <a:cs typeface="+mn-cs"/>
              </a:rPr>
              <a:t>1</a:t>
            </a:fld>
            <a:endParaRPr kumimoji="1" lang="zh-CN" altLang="en-US" sz="1200" b="0" i="0" u="none" strike="noStrike" kern="1200" cap="none" spc="0" normalizeH="0" baseline="0" noProof="0" dirty="0">
              <a:ln>
                <a:noFill/>
              </a:ln>
              <a:solidFill>
                <a:prstClr val="black"/>
              </a:solidFill>
              <a:effectLst/>
              <a:uLnTx/>
              <a:uFillTx/>
              <a:ea typeface="FZFangSong-Z02S" panose="02000000000000000000"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sym typeface="+mn-ea"/>
              </a:rPr>
              <a:t>关键点：</a:t>
            </a:r>
            <a:endParaRPr lang="en-US" altLang="zh-CN">
              <a:sym typeface="+mn-ea"/>
            </a:endParaRPr>
          </a:p>
          <a:p>
            <a:r>
              <a:rPr lang="zh-CN" altLang="en-US">
                <a:sym typeface="+mn-ea"/>
              </a:rPr>
              <a:t>掩码化内存访问：tt.load/store 自带 mask 与 other（越界填充值）并支持 cacheModifier/evictionPolicy，为后端提供 L1/L2 策略提示。</a:t>
            </a:r>
            <a:endParaRPr lang="en-US" altLang="zh-CN">
              <a:sym typeface="+mn-ea"/>
            </a:endParaRPr>
          </a:p>
          <a:p>
            <a:r>
              <a:rPr lang="zh-CN" altLang="en-US">
                <a:sym typeface="+mn-ea"/>
              </a:rPr>
              <a:t>张量编码（encoding）：记录 “哪个线程持有张量的哪个元素”，为后续在 TTGIR 做布局/合并/转置时提供依据。</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Triton通过@triton.jit装饰器将Python函数转化为可编译内核。CUDA与ROCm双平台执行</a:t>
            </a:r>
          </a:p>
          <a:p>
            <a:r>
              <a:rPr lang="zh-CN" altLang="en-US"/>
              <a:t>对于左侧的NVIDIA：</a:t>
            </a:r>
          </a:p>
          <a:p>
            <a:r>
              <a:rPr lang="zh-CN" altLang="en-US"/>
              <a:t>PTX → CUBIN转换通过ptxas实现，支持JIT编译以适配新硬件</a:t>
            </a:r>
          </a:p>
          <a:p>
            <a:r>
              <a:rPr lang="zh-CN" altLang="en-US"/>
              <a:t>流式多处理器（SM）执行时，采用warp级调度，每个warp包含32个线程</a:t>
            </a:r>
          </a:p>
          <a:p>
            <a:r>
              <a:rPr lang="zh-CN" altLang="en-US"/>
              <a:t>对于右侧的AMD：</a:t>
            </a:r>
          </a:p>
          <a:p>
            <a:r>
              <a:rPr lang="zh-CN" altLang="en-US"/>
              <a:t>HSACO代码对象封装GCN ISA指令，通过ROCm运行时实现：</a:t>
            </a:r>
          </a:p>
          <a:p>
            <a:r>
              <a:rPr lang="zh-CN" altLang="en-US"/>
              <a:t>异构队列调度：CPU/GPU任务通过用户态队列直接通信</a:t>
            </a:r>
          </a:p>
          <a:p>
            <a:r>
              <a:rPr lang="zh-CN" altLang="en-US"/>
              <a:t>共享虚拟内存（SVM）：消除CPU-GPU数据拷贝开销</a:t>
            </a:r>
          </a:p>
          <a:p>
            <a:r>
              <a:rPr lang="zh-CN" altLang="en-US"/>
              <a:t>64线程并行执行，支持细粒度同步</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首先，Triton 的编程接口是 Python。开发者直接在 Python 环境中写 kernel，例如这里的 add 函数，它定义了矩阵加法的计算逻辑。</a:t>
            </a: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接下来，Triton 会用 AST visitor（抽象语法树访问器）把 Python 代码解析成 Triton-IR。Triton-IR 是 Triton 定义的一种中间表示，它对 GPU 的并行执行模型更友好。右边的例子展示了这一阶段生成的 IR，其中可以看到显式的 program_id、arange、mask 等 GPU 相关操作。</a:t>
            </a: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随后，这些 Triton-IR 会交给 Triton Compiler，经过</a:t>
            </a:r>
            <a:r>
              <a:rPr kumimoji="1" lang="en-US" altLang="zh-CN" dirty="0"/>
              <a:t>ttgit </a:t>
            </a:r>
            <a:r>
              <a:rPr kumimoji="1" lang="zh-CN" altLang="en-US" dirty="0"/>
              <a:t>进一步转化为 LLVM-IR。这一过程会经历 Triton 自己的一些优化和 lowering。右图中间部分展示的 LLVM-IR 更加接近底层机器代码，已经去掉了 Triton 特有的抽象，变成通用的 SSA（静态单赋值）形式。</a:t>
            </a: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LLVM-IR 会再通过 libLLVM 后端，最终生成 PTX。PTX 是 NVIDIA GPU 的虚拟指令集，已经非常接近硬件层。左下角的 PTX 代码展示了 GPU 将要执行的寄存器操作、内存加载和存储指令，能直接反映出 GPU 的执行方式。</a:t>
            </a:r>
          </a:p>
        </p:txBody>
      </p:sp>
      <p:sp>
        <p:nvSpPr>
          <p:cNvPr id="4" name="灯片编号占位符 3"/>
          <p:cNvSpPr>
            <a:spLocks noGrp="1"/>
          </p:cNvSpPr>
          <p:nvPr>
            <p:ph type="sldNum" sz="quarter" idx="5"/>
          </p:nvPr>
        </p:nvSpPr>
        <p:spPr/>
        <p:txBody>
          <a:bodyPr/>
          <a:lstStyle/>
          <a:p>
            <a:fld id="{08F0E6B4-E9A0-6649-A015-7380BB376315}" type="slidenum">
              <a:rPr kumimoji="1" lang="zh-CN" altLang="en-US" smtClean="0"/>
              <a:t>18</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3DC3C-8570-140E-59F5-0FBC1F54D8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46C5DBC-7765-DF48-301B-90CE775D60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58C428-BF81-ECB0-982C-7E8713CF14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所以，总结一下整个流程：</a:t>
            </a: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Python：开发者写的高层代码。</a:t>
            </a: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AST Visitor：解析 Python AST，转换到 Triton IR。</a:t>
            </a: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Triton-IR：GPU 友好的中间表示，暴露出 program_id、mask 等 GPU 概念。</a:t>
            </a: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Triton Compiler：负责 Triton IR 一步一步到 LLVM IR 的转化和优化。</a:t>
            </a: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LLVM-IR：通用底层 IR，支撑跨平台优化和代码生成。</a:t>
            </a: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libLLVM：调用 LLVM 工具链生成 PTX。</a:t>
            </a: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PTX：NVIDIA GPU 执行的虚拟 ISA，最终会在驱动层进一步编译成硬件 SASS 指令。</a:t>
            </a: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一句话概括：Triton 实际上就是一个把 Python 内核代码逐步编译、优化，并最终生成 GPU 执行指令的专用编译器。</a:t>
            </a:r>
          </a:p>
        </p:txBody>
      </p:sp>
      <p:sp>
        <p:nvSpPr>
          <p:cNvPr id="4" name="灯片编号占位符 3">
            <a:extLst>
              <a:ext uri="{FF2B5EF4-FFF2-40B4-BE49-F238E27FC236}">
                <a16:creationId xmlns:a16="http://schemas.microsoft.com/office/drawing/2014/main" id="{BC4786C7-E9E3-DA57-6F48-07AF6BF7ED40}"/>
              </a:ext>
            </a:extLst>
          </p:cNvPr>
          <p:cNvSpPr>
            <a:spLocks noGrp="1"/>
          </p:cNvSpPr>
          <p:nvPr>
            <p:ph type="sldNum" sz="quarter" idx="5"/>
          </p:nvPr>
        </p:nvSpPr>
        <p:spPr/>
        <p:txBody>
          <a:bodyPr/>
          <a:lstStyle/>
          <a:p>
            <a:fld id="{08F0E6B4-E9A0-6649-A015-7380BB376315}" type="slidenum">
              <a:rPr kumimoji="1" lang="zh-CN" altLang="en-US" smtClean="0"/>
              <a:t>19</a:t>
            </a:fld>
            <a:endParaRPr kumimoji="1" lang="zh-CN" altLang="en-US"/>
          </a:p>
        </p:txBody>
      </p:sp>
    </p:spTree>
    <p:extLst>
      <p:ext uri="{BB962C8B-B14F-4D97-AF65-F5344CB8AC3E}">
        <p14:creationId xmlns:p14="http://schemas.microsoft.com/office/powerpoint/2010/main" val="2460603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在最顶层，我们有 Triton Language，这是开发者编写的高层语言。接着，它会被转换成 Triton Dialect，也就是 Triton 在 MLIR 中的中间表示。</a:t>
            </a:r>
          </a:p>
          <a:p>
            <a:r>
              <a:rPr lang="zh-CN" altLang="en-US"/>
              <a:t>从这里开始，编译路径会分化成几条：</a:t>
            </a:r>
          </a:p>
          <a:p>
            <a:r>
              <a:rPr lang="zh-CN" altLang="en-US"/>
              <a:t>第一条路径是 Triton GPU Dialect → LLVM → PTX → SASS，这是面向 NVIDIA GPU 的主流编译流程。</a:t>
            </a:r>
          </a:p>
          <a:p>
            <a:r>
              <a:rPr lang="zh-CN" altLang="en-US"/>
              <a:t>第二条路径也是 Triton GPU Dialect，不过它会先降级到 LLVM，然后面向 AMD GPU。</a:t>
            </a:r>
          </a:p>
          <a:p>
            <a:r>
              <a:rPr lang="zh-CN" altLang="en-US"/>
              <a:t>第三条路径是通过 Triton GPU Dialect → SPIRV，再进一步映射到 Intel GPU 或 X86，这是为了支持不同的硬件后端。</a:t>
            </a:r>
          </a:p>
          <a:p>
            <a:r>
              <a:rPr lang="zh-CN" altLang="en-US"/>
              <a:t>除了 GPU 方向，Triton 还可以通过 Linalg Dialect 接入各种 专用硬件加速器，这为未来的异构计算扩展提供了可能性。</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首先，程序最开始会生成 Triton IR。这是 Triton 编译器的中间表示，主要面向开发者编写的 Triton 语言。接下来，编译器会把它 转换为 Triton GPU IR，也就是更贴近 GPU 执行模型的表示形式。</a:t>
            </a:r>
          </a:p>
          <a:p>
            <a:r>
              <a:rPr lang="zh-CN" altLang="en-US"/>
              <a:t>在进入 GPU IR 之后，编译器会进行一系列重要的优化：</a:t>
            </a:r>
          </a:p>
          <a:p>
            <a:r>
              <a:rPr lang="zh-CN" altLang="en-US"/>
              <a:t>coalescing（访存合并）：这是为了让 GPU 线程在访问内存时尽可能连续，从而减少访存开销，提高带宽利用率。</a:t>
            </a:r>
          </a:p>
          <a:p>
            <a:r>
              <a:rPr lang="zh-CN" altLang="en-US"/>
              <a:t>Accelerate Matmul（加速矩阵乘优化）：这里编译器会识别矩阵乘法等核心算子，并自动调用优化过的实现，比如利用 GPU 的 Tensor Core 或其他硬件特性来加速。</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8A537-BC51-FB49-93C1-D43E02AF0A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542D24-4686-FEA0-DCEF-A20A031F6790}"/>
              </a:ext>
            </a:extLst>
          </p:cNvPr>
          <p:cNvSpPr>
            <a:spLocks noGrp="1" noRot="1" noChangeAspect="1"/>
          </p:cNvSpPr>
          <p:nvPr>
            <p:ph type="sldImg"/>
          </p:nvPr>
        </p:nvSpPr>
        <p:spPr/>
      </p:sp>
      <p:sp>
        <p:nvSpPr>
          <p:cNvPr id="3" name="文本占位符 2">
            <a:extLst>
              <a:ext uri="{FF2B5EF4-FFF2-40B4-BE49-F238E27FC236}">
                <a16:creationId xmlns:a16="http://schemas.microsoft.com/office/drawing/2014/main" id="{3EFA4572-00AC-C4F0-2C63-6117D6B1B5F3}"/>
              </a:ext>
            </a:extLst>
          </p:cNvPr>
          <p:cNvSpPr>
            <a:spLocks noGrp="1"/>
          </p:cNvSpPr>
          <p:nvPr>
            <p:ph type="body" idx="4294967295"/>
          </p:nvPr>
        </p:nvSpPr>
        <p:spPr/>
        <p:txBody>
          <a:bodyPr/>
          <a:lstStyle/>
          <a:p>
            <a:r>
              <a:rPr lang="zh-CN" altLang="en-US"/>
              <a:t>完成这些算子级优化后，编译器会进入更深一层的 IR 优化：</a:t>
            </a:r>
          </a:p>
          <a:p>
            <a:r>
              <a:rPr lang="zh-CN" altLang="en-US"/>
              <a:t>RemoveLayoutConversion（去除多余布局转换）：在很多情况下，算子之间的张量布局转换是可以合并甚至消除的。移除这些冗余操作，能显著减少数据搬移和性能损耗。</a:t>
            </a:r>
          </a:p>
          <a:p>
            <a:r>
              <a:rPr lang="zh-CN" altLang="en-US"/>
              <a:t>CSE、DCE、Inlining 等通用优化：</a:t>
            </a:r>
          </a:p>
          <a:p>
            <a:r>
              <a:rPr lang="zh-CN" altLang="en-US"/>
              <a:t>CSE（Common Subexpression Elimination，公共子表达式消除）：避免重复计算相同的结果；</a:t>
            </a:r>
          </a:p>
          <a:p>
            <a:r>
              <a:rPr lang="zh-CN" altLang="en-US"/>
              <a:t>DCE（Dead Code Elimination，死代码删除）：移除不会被使用的计算；</a:t>
            </a:r>
          </a:p>
          <a:p>
            <a:r>
              <a:rPr lang="zh-CN" altLang="en-US"/>
              <a:t>Inlining（函数内联）：把小函数展开到调用点，减少函数调用开销。</a:t>
            </a:r>
          </a:p>
          <a:p>
            <a:r>
              <a:rPr lang="zh-CN" altLang="en-US"/>
              <a:t>这些都是编译器的经典优化，用来进一步压缩指令、提升性能。</a:t>
            </a:r>
          </a:p>
          <a:p>
            <a:r>
              <a:rPr lang="zh-CN" altLang="en-US"/>
              <a:t>最后一步，就是 Convert Triton GPU IR to LLVM IR，也就是把 Triton GPU IR 转换为 LLVM IR。LLVM IR 是通用的低层表示，可以接入 LLVM 的后端优化和代码生成流程，最终生成针对不同硬件的机器代码。</a:t>
            </a:r>
          </a:p>
        </p:txBody>
      </p:sp>
    </p:spTree>
    <p:extLst>
      <p:ext uri="{BB962C8B-B14F-4D97-AF65-F5344CB8AC3E}">
        <p14:creationId xmlns:p14="http://schemas.microsoft.com/office/powerpoint/2010/main" val="2229700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lnSpc>
                <a:spcPct val="100000"/>
              </a:lnSpc>
              <a:buClr>
                <a:srgbClr val="1F2329"/>
              </a:buClr>
              <a:defRPr/>
            </a:pPr>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其实这里的 </a:t>
            </a:r>
            <a:r>
              <a:rPr kumimoji="1" lang="en-US" altLang="zh-CN" dirty="0" err="1"/>
              <a:t>jit</a:t>
            </a:r>
            <a:r>
              <a:rPr kumimoji="1" lang="zh-CN" altLang="en-US" dirty="0"/>
              <a:t> 更像是一种 </a:t>
            </a:r>
            <a:r>
              <a:rPr kumimoji="1" lang="en-US" altLang="zh-CN" dirty="0"/>
              <a:t>runtime</a:t>
            </a:r>
            <a:r>
              <a:rPr kumimoji="1" lang="zh-CN" altLang="en-US" dirty="0"/>
              <a:t> </a:t>
            </a:r>
            <a:r>
              <a:rPr kumimoji="1" lang="en-US" altLang="zh-CN" dirty="0"/>
              <a:t>compile</a:t>
            </a:r>
            <a:r>
              <a:rPr kumimoji="1" lang="zh-CN" altLang="en-US" dirty="0"/>
              <a:t> </a:t>
            </a:r>
            <a:r>
              <a:rPr kumimoji="1" lang="en-US" altLang="zh-CN" dirty="0"/>
              <a:t>with</a:t>
            </a:r>
            <a:r>
              <a:rPr kumimoji="1" lang="zh-CN" altLang="en-US" dirty="0"/>
              <a:t> </a:t>
            </a:r>
            <a:r>
              <a:rPr kumimoji="1" lang="en-US" altLang="zh-CN" dirty="0"/>
              <a:t>cache</a:t>
            </a:r>
            <a:r>
              <a:rPr kumimoji="1" lang="zh-CN" altLang="en-US" dirty="0"/>
              <a:t> 而已，它缺少一般 </a:t>
            </a:r>
            <a:r>
              <a:rPr kumimoji="1" lang="en-US" altLang="zh-CN" dirty="0" err="1"/>
              <a:t>jit</a:t>
            </a:r>
            <a:r>
              <a:rPr kumimoji="1" lang="zh-CN" altLang="en-US" dirty="0"/>
              <a:t> </a:t>
            </a:r>
            <a:r>
              <a:rPr kumimoji="1" lang="en-US" altLang="zh-CN" dirty="0"/>
              <a:t>compile</a:t>
            </a:r>
            <a:r>
              <a:rPr kumimoji="1" lang="zh-CN" altLang="en-US" dirty="0"/>
              <a:t> 的那些经典特征</a:t>
            </a:r>
            <a:endParaRPr kumimoji="1" lang="en-US" altLang="zh-CN" dirty="0"/>
          </a:p>
          <a:p>
            <a:pPr>
              <a:buNone/>
            </a:pPr>
            <a:r>
              <a:rPr lang="en-GB" altLang="zh-CN" dirty="0"/>
              <a:t>The input is </a:t>
            </a:r>
            <a:r>
              <a:rPr lang="en-GB" altLang="zh-CN" b="1" dirty="0"/>
              <a:t>Python source code</a:t>
            </a:r>
            <a:r>
              <a:rPr lang="en-GB" altLang="zh-CN" dirty="0"/>
              <a:t> or an </a:t>
            </a:r>
            <a:r>
              <a:rPr lang="en-GB" altLang="zh-CN" b="1" dirty="0"/>
              <a:t>AST</a:t>
            </a:r>
            <a:r>
              <a:rPr lang="en-GB" altLang="zh-CN" dirty="0"/>
              <a:t>, not bytecode or IR like JVM or .NET.</a:t>
            </a:r>
          </a:p>
          <a:p>
            <a:pPr>
              <a:buNone/>
            </a:pPr>
            <a:r>
              <a:rPr lang="en-GB" altLang="zh-CN" dirty="0"/>
              <a:t>It compiles </a:t>
            </a:r>
            <a:r>
              <a:rPr lang="en-GB" altLang="zh-CN" b="1" dirty="0"/>
              <a:t>once</a:t>
            </a:r>
            <a:r>
              <a:rPr lang="en-GB" altLang="zh-CN" dirty="0"/>
              <a:t> per argument configuration and caches the result.</a:t>
            </a:r>
          </a:p>
          <a:p>
            <a:pPr>
              <a:buNone/>
            </a:pPr>
            <a:r>
              <a:rPr lang="en-GB" altLang="zh-CN" dirty="0"/>
              <a:t>There is </a:t>
            </a:r>
            <a:r>
              <a:rPr lang="en-GB" altLang="zh-CN" b="1" dirty="0"/>
              <a:t>no profiling, speculation, or adaptive recompilation</a:t>
            </a:r>
            <a:r>
              <a:rPr lang="en-GB" altLang="zh-CN" dirty="0"/>
              <a:t>, which are hallmarks of real JITs.</a:t>
            </a:r>
          </a:p>
          <a:p>
            <a:r>
              <a:rPr lang="en-GB" altLang="zh-CN" dirty="0"/>
              <a:t>You can even inspect or save the generated code ahead-of-time if you wanted to.</a:t>
            </a:r>
          </a:p>
        </p:txBody>
      </p:sp>
    </p:spTree>
    <p:extLst>
      <p:ext uri="{BB962C8B-B14F-4D97-AF65-F5344CB8AC3E}">
        <p14:creationId xmlns:p14="http://schemas.microsoft.com/office/powerpoint/2010/main" val="11630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sz="1200" dirty="0">
                <a:latin typeface="微软雅黑" panose="020B0503020204020204" pitchFamily="34" charset="-122"/>
                <a:ea typeface="微软雅黑" panose="020B0503020204020204" pitchFamily="34" charset="-122"/>
              </a:rPr>
              <a:t>缘起：</a:t>
            </a:r>
            <a:r>
              <a:rPr kumimoji="1" lang="en-US" altLang="zh-CN" sz="1200" dirty="0">
                <a:latin typeface="微软雅黑" panose="020B0503020204020204" pitchFamily="34" charset="-122"/>
                <a:ea typeface="微软雅黑" panose="020B0503020204020204" pitchFamily="34" charset="-122"/>
              </a:rPr>
              <a:t>triton</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jit</a:t>
            </a:r>
            <a:r>
              <a:rPr kumimoji="1" lang="zh-CN" altLang="en-US" sz="1200" dirty="0">
                <a:latin typeface="微软雅黑" panose="020B0503020204020204" pitchFamily="34" charset="-122"/>
                <a:ea typeface="微软雅黑" panose="020B0503020204020204" pitchFamily="34" charset="-122"/>
              </a:rPr>
              <a:t> 的 </a:t>
            </a:r>
            <a:r>
              <a:rPr kumimoji="1" lang="en-US" altLang="zh-CN" sz="1200" dirty="0">
                <a:latin typeface="微软雅黑" panose="020B0503020204020204" pitchFamily="34" charset="-122"/>
                <a:ea typeface="微软雅黑" panose="020B0503020204020204" pitchFamily="34" charset="-122"/>
              </a:rPr>
              <a:t>python</a:t>
            </a:r>
            <a:r>
              <a:rPr kumimoji="1" lang="zh-CN" altLang="en-US" sz="1200" dirty="0">
                <a:latin typeface="微软雅黑" panose="020B0503020204020204" pitchFamily="34" charset="-122"/>
                <a:ea typeface="微软雅黑" panose="020B0503020204020204" pitchFamily="34" charset="-122"/>
              </a:rPr>
              <a:t> 运行时慢，而且 </a:t>
            </a:r>
            <a:r>
              <a:rPr kumimoji="1" lang="en-US" altLang="zh-CN" sz="1200" dirty="0">
                <a:latin typeface="微软雅黑" panose="020B0503020204020204" pitchFamily="34" charset="-122"/>
                <a:ea typeface="微软雅黑" panose="020B0503020204020204" pitchFamily="34" charset="-122"/>
              </a:rPr>
              <a:t>triton</a:t>
            </a:r>
            <a:r>
              <a:rPr kumimoji="1" lang="zh-CN" altLang="en-US" sz="1200" dirty="0">
                <a:latin typeface="微软雅黑" panose="020B0503020204020204" pitchFamily="34" charset="-122"/>
                <a:ea typeface="微软雅黑" panose="020B0503020204020204" pitchFamily="34" charset="-122"/>
              </a:rPr>
              <a:t> 原生没有提供给 </a:t>
            </a:r>
            <a:r>
              <a:rPr kumimoji="1" lang="en-US" altLang="zh-CN" sz="1200" dirty="0">
                <a:latin typeface="微软雅黑" panose="020B0503020204020204" pitchFamily="34" charset="-122"/>
                <a:ea typeface="微软雅黑" panose="020B0503020204020204" pitchFamily="34" charset="-122"/>
              </a:rPr>
              <a:t>python</a:t>
            </a:r>
            <a:r>
              <a:rPr kumimoji="1" lang="zh-CN" altLang="en-US" sz="1200" dirty="0">
                <a:latin typeface="微软雅黑" panose="020B0503020204020204" pitchFamily="34" charset="-122"/>
                <a:ea typeface="微软雅黑" panose="020B0503020204020204" pitchFamily="34" charset="-122"/>
              </a:rPr>
              <a:t> 之外的语言调用的方式，只有 </a:t>
            </a:r>
            <a:r>
              <a:rPr kumimoji="1" lang="en-US" altLang="zh-CN" sz="1200" dirty="0">
                <a:latin typeface="微软雅黑" panose="020B0503020204020204" pitchFamily="34" charset="-122"/>
                <a:ea typeface="微软雅黑" panose="020B0503020204020204" pitchFamily="34" charset="-122"/>
              </a:rPr>
              <a:t>low</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level</a:t>
            </a:r>
            <a:r>
              <a:rPr kumimoji="1" lang="zh-CN" altLang="en-US" sz="1200" dirty="0">
                <a:latin typeface="微软雅黑" panose="020B0503020204020204" pitchFamily="34" charset="-122"/>
                <a:ea typeface="微软雅黑" panose="020B0503020204020204" pitchFamily="34" charset="-122"/>
              </a:rPr>
              <a:t> 的方式调用编译好的 </a:t>
            </a:r>
            <a:r>
              <a:rPr kumimoji="1" lang="en-US" altLang="zh-CN" sz="1200" dirty="0" err="1">
                <a:latin typeface="微软雅黑" panose="020B0503020204020204" pitchFamily="34" charset="-122"/>
                <a:ea typeface="微软雅黑" panose="020B0503020204020204" pitchFamily="34" charset="-122"/>
              </a:rPr>
              <a:t>cubin</a:t>
            </a:r>
            <a:r>
              <a:rPr kumimoji="1" lang="zh-CN" altLang="en-US" sz="1200" dirty="0">
                <a:latin typeface="微软雅黑" panose="020B0503020204020204" pitchFamily="34" charset="-122"/>
                <a:ea typeface="微软雅黑" panose="020B0503020204020204" pitchFamily="34" charset="-122"/>
              </a:rPr>
              <a:t> 文件，并不方便使用，导致 </a:t>
            </a:r>
            <a:r>
              <a:rPr kumimoji="1" lang="en-US" altLang="zh-CN" sz="1200" dirty="0">
                <a:latin typeface="微软雅黑" panose="020B0503020204020204" pitchFamily="34" charset="-122"/>
                <a:ea typeface="微软雅黑" panose="020B0503020204020204" pitchFamily="34" charset="-122"/>
              </a:rPr>
              <a:t>wrapper</a:t>
            </a:r>
            <a:r>
              <a:rPr kumimoji="1" lang="zh-CN" altLang="en-US" sz="1200" dirty="0">
                <a:latin typeface="微软雅黑" panose="020B0503020204020204" pitchFamily="34" charset="-122"/>
                <a:ea typeface="微软雅黑" panose="020B0503020204020204" pitchFamily="34" charset="-122"/>
              </a:rPr>
              <a:t> 部分也写在 </a:t>
            </a:r>
            <a:r>
              <a:rPr kumimoji="1" lang="en-US" altLang="zh-CN" sz="1200" dirty="0">
                <a:latin typeface="微软雅黑" panose="020B0503020204020204" pitchFamily="34" charset="-122"/>
                <a:ea typeface="微软雅黑" panose="020B0503020204020204" pitchFamily="34" charset="-122"/>
              </a:rPr>
              <a:t>python</a:t>
            </a:r>
            <a:r>
              <a:rPr kumimoji="1" lang="zh-CN" altLang="en-US" sz="1200" dirty="0">
                <a:latin typeface="微软雅黑" panose="020B0503020204020204" pitchFamily="34" charset="-122"/>
                <a:ea typeface="微软雅黑" panose="020B0503020204020204" pitchFamily="34" charset="-122"/>
              </a:rPr>
              <a:t>，使得本就不迅捷的运行时更加雪上加霜；</a:t>
            </a:r>
            <a:endParaRPr kumimoji="1" lang="en-US" altLang="zh-CN" sz="1200" dirty="0">
              <a:latin typeface="微软雅黑" panose="020B0503020204020204" pitchFamily="34" charset="-122"/>
              <a:ea typeface="微软雅黑" panose="020B0503020204020204" pitchFamily="34" charset="-122"/>
            </a:endParaRPr>
          </a:p>
          <a:p>
            <a:pPr marL="228600" indent="-228600">
              <a:buAutoNum type="arabicPeriod"/>
            </a:pPr>
            <a:r>
              <a:rPr kumimoji="1" lang="zh-CN" altLang="en-US" sz="1200" dirty="0">
                <a:latin typeface="微软雅黑" panose="020B0503020204020204" pitchFamily="34" charset="-122"/>
                <a:ea typeface="微软雅黑" panose="020B0503020204020204" pitchFamily="34" charset="-122"/>
              </a:rPr>
              <a:t>背景调查：那么 </a:t>
            </a:r>
            <a:r>
              <a:rPr kumimoji="1" lang="en-US" altLang="zh-CN" sz="1200" dirty="0">
                <a:latin typeface="微软雅黑" panose="020B0503020204020204" pitchFamily="34" charset="-122"/>
                <a:ea typeface="微软雅黑" panose="020B0503020204020204" pitchFamily="34" charset="-122"/>
              </a:rPr>
              <a:t>triton</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jit</a:t>
            </a:r>
            <a:r>
              <a:rPr kumimoji="1" lang="zh-CN" altLang="en-US" sz="1200" dirty="0">
                <a:latin typeface="微软雅黑" panose="020B0503020204020204" pitchFamily="34" charset="-122"/>
                <a:ea typeface="微软雅黑" panose="020B0503020204020204" pitchFamily="34" charset="-122"/>
              </a:rPr>
              <a:t> 原本的逻辑是怎么样的呢？如果我们要在 </a:t>
            </a:r>
            <a:r>
              <a:rPr kumimoji="1" lang="en-US" altLang="zh-CN" sz="1200" dirty="0" err="1">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 端复刻这个 </a:t>
            </a:r>
            <a:r>
              <a:rPr kumimoji="1" lang="en-US" altLang="zh-CN" sz="1200" dirty="0" err="1">
                <a:latin typeface="微软雅黑" panose="020B0503020204020204" pitchFamily="34" charset="-122"/>
                <a:ea typeface="微软雅黑" panose="020B0503020204020204" pitchFamily="34" charset="-122"/>
              </a:rPr>
              <a:t>jit</a:t>
            </a:r>
            <a:r>
              <a:rPr kumimoji="1" lang="zh-CN" altLang="en-US" sz="1200" dirty="0">
                <a:latin typeface="微软雅黑" panose="020B0503020204020204" pitchFamily="34" charset="-122"/>
                <a:ea typeface="微软雅黑" panose="020B0503020204020204" pitchFamily="34" charset="-122"/>
              </a:rPr>
              <a:t> 的功能，我们首先需要知道它原本做了什么。</a:t>
            </a:r>
            <a:endParaRPr kumimoji="1" lang="en-US" altLang="zh-CN" sz="1200" dirty="0">
              <a:latin typeface="微软雅黑" panose="020B0503020204020204" pitchFamily="34" charset="-122"/>
              <a:ea typeface="微软雅黑" panose="020B0503020204020204" pitchFamily="34" charset="-122"/>
            </a:endParaRPr>
          </a:p>
          <a:p>
            <a:pPr marL="228600" indent="-228600">
              <a:buAutoNum type="arabicPeriod"/>
            </a:pPr>
            <a:r>
              <a:rPr kumimoji="1" lang="zh-CN" altLang="en-US" sz="1200" dirty="0">
                <a:latin typeface="微软雅黑" panose="020B0503020204020204" pitchFamily="34" charset="-122"/>
                <a:ea typeface="微软雅黑" panose="020B0503020204020204" pitchFamily="34" charset="-122"/>
              </a:rPr>
              <a:t>设计：既然了解 </a:t>
            </a:r>
            <a:r>
              <a:rPr kumimoji="1" lang="en-US" altLang="zh-CN" sz="1200" dirty="0">
                <a:latin typeface="微软雅黑" panose="020B0503020204020204" pitchFamily="34" charset="-122"/>
                <a:ea typeface="微软雅黑" panose="020B0503020204020204" pitchFamily="34" charset="-122"/>
              </a:rPr>
              <a:t>triton</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jit</a:t>
            </a:r>
            <a:r>
              <a:rPr kumimoji="1" lang="zh-CN" altLang="en-US" sz="1200" dirty="0">
                <a:latin typeface="微软雅黑" panose="020B0503020204020204" pitchFamily="34" charset="-122"/>
                <a:ea typeface="微软雅黑" panose="020B0503020204020204" pitchFamily="34" charset="-122"/>
              </a:rPr>
              <a:t> 原本如何运行，那么如何在 </a:t>
            </a:r>
            <a:r>
              <a:rPr kumimoji="1" lang="en-US" altLang="zh-CN" sz="1200" dirty="0" err="1">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 端实现这一切呢？</a:t>
            </a:r>
            <a:r>
              <a:rPr kumimoji="1" lang="en-US" altLang="zh-CN" sz="1200" dirty="0" err="1">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 和 </a:t>
            </a:r>
            <a:r>
              <a:rPr kumimoji="1" lang="en-US" altLang="zh-CN" sz="1200" dirty="0">
                <a:latin typeface="微软雅黑" panose="020B0503020204020204" pitchFamily="34" charset="-122"/>
                <a:ea typeface="微软雅黑" panose="020B0503020204020204" pitchFamily="34" charset="-122"/>
              </a:rPr>
              <a:t>python</a:t>
            </a:r>
            <a:r>
              <a:rPr kumimoji="1" lang="zh-CN" altLang="en-US" sz="1200" dirty="0">
                <a:latin typeface="微软雅黑" panose="020B0503020204020204" pitchFamily="34" charset="-122"/>
                <a:ea typeface="微软雅黑" panose="020B0503020204020204" pitchFamily="34" charset="-122"/>
              </a:rPr>
              <a:t> 语言的差别会对它的设计产生什么影响？对于 </a:t>
            </a:r>
            <a:r>
              <a:rPr kumimoji="1" lang="en-US" altLang="zh-CN" sz="1200" dirty="0" err="1">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 来说，既是要 </a:t>
            </a:r>
            <a:r>
              <a:rPr kumimoji="1" lang="en-US" altLang="zh-CN" sz="1200" dirty="0" err="1">
                <a:latin typeface="微软雅黑" panose="020B0503020204020204" pitchFamily="34" charset="-122"/>
                <a:ea typeface="微软雅黑" panose="020B0503020204020204" pitchFamily="34" charset="-122"/>
              </a:rPr>
              <a:t>jit</a:t>
            </a:r>
            <a:r>
              <a:rPr kumimoji="1" lang="en-US" altLang="zh-CN" sz="1200" dirty="0">
                <a:latin typeface="微软雅黑" panose="020B0503020204020204" pitchFamily="34" charset="-122"/>
                <a:ea typeface="微软雅黑" panose="020B0503020204020204" pitchFamily="34" charset="-122"/>
              </a:rPr>
              <a:t>,</a:t>
            </a:r>
            <a:r>
              <a:rPr kumimoji="1" lang="zh-CN" altLang="en-US" sz="1200" dirty="0">
                <a:latin typeface="微软雅黑" panose="020B0503020204020204" pitchFamily="34" charset="-122"/>
                <a:ea typeface="微软雅黑" panose="020B0503020204020204" pitchFamily="34" charset="-122"/>
              </a:rPr>
              <a:t> 而且还是 </a:t>
            </a:r>
            <a:r>
              <a:rPr kumimoji="1" lang="en-US" altLang="zh-CN" sz="1200" dirty="0">
                <a:latin typeface="微软雅黑" panose="020B0503020204020204" pitchFamily="34" charset="-122"/>
                <a:ea typeface="微软雅黑" panose="020B0503020204020204" pitchFamily="34" charset="-122"/>
              </a:rPr>
              <a:t>foreign</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function</a:t>
            </a:r>
            <a:r>
              <a:rPr kumimoji="1" lang="zh-CN" altLang="en-US" sz="1200" dirty="0">
                <a:latin typeface="微软雅黑" panose="020B0503020204020204" pitchFamily="34" charset="-122"/>
                <a:ea typeface="微软雅黑" panose="020B0503020204020204" pitchFamily="34" charset="-122"/>
              </a:rPr>
              <a:t>，怎么设计能够保持易用性而且避免重复造太多轮子，仅造必要的轮子？</a:t>
            </a:r>
            <a:endParaRPr kumimoji="1" lang="en-US" altLang="zh-CN" sz="1200" dirty="0">
              <a:latin typeface="微软雅黑" panose="020B0503020204020204" pitchFamily="34" charset="-122"/>
              <a:ea typeface="微软雅黑" panose="020B0503020204020204" pitchFamily="34" charset="-122"/>
            </a:endParaRPr>
          </a:p>
          <a:p>
            <a:pPr marL="228600" indent="-228600">
              <a:buAutoNum type="arabicPeriod"/>
            </a:pPr>
            <a:r>
              <a:rPr kumimoji="1" lang="zh-CN" altLang="en-US" sz="1200" dirty="0">
                <a:latin typeface="微软雅黑" panose="020B0503020204020204" pitchFamily="34" charset="-122"/>
                <a:ea typeface="微软雅黑" panose="020B0503020204020204" pitchFamily="34" charset="-122"/>
              </a:rPr>
              <a:t>实验结果：提供一些范例，关于如何使用 </a:t>
            </a:r>
            <a:r>
              <a:rPr kumimoji="1" lang="en-US" altLang="zh-CN" sz="1200" dirty="0" err="1">
                <a:latin typeface="微软雅黑" panose="020B0503020204020204" pitchFamily="34" charset="-122"/>
                <a:ea typeface="微软雅黑" panose="020B0503020204020204" pitchFamily="34" charset="-122"/>
              </a:rPr>
              <a:t>libtorch</a:t>
            </a:r>
            <a:r>
              <a:rPr kumimoji="1" lang="zh-CN" altLang="en-US" sz="1200" dirty="0">
                <a:latin typeface="微软雅黑" panose="020B0503020204020204" pitchFamily="34" charset="-122"/>
                <a:ea typeface="微软雅黑" panose="020B0503020204020204" pitchFamily="34" charset="-122"/>
              </a:rPr>
              <a:t> 和使用 </a:t>
            </a:r>
            <a:r>
              <a:rPr kumimoji="1" lang="en-US" altLang="zh-CN" sz="1200" dirty="0">
                <a:latin typeface="微软雅黑" panose="020B0503020204020204" pitchFamily="34" charset="-122"/>
                <a:ea typeface="微软雅黑" panose="020B0503020204020204" pitchFamily="34" charset="-122"/>
              </a:rPr>
              <a:t>triton</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jit</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err="1">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 </a:t>
            </a:r>
            <a:r>
              <a:rPr kumimoji="1" lang="en-US" altLang="zh-CN" sz="1200" dirty="0">
                <a:latin typeface="微软雅黑" panose="020B0503020204020204" pitchFamily="34" charset="-122"/>
                <a:ea typeface="微软雅黑" panose="020B0503020204020204" pitchFamily="34" charset="-122"/>
              </a:rPr>
              <a:t>runtime,</a:t>
            </a:r>
            <a:r>
              <a:rPr kumimoji="1" lang="zh-CN" altLang="en-US" sz="1200" dirty="0">
                <a:latin typeface="微软雅黑" panose="020B0503020204020204" pitchFamily="34" charset="-122"/>
                <a:ea typeface="微软雅黑" panose="020B0503020204020204" pitchFamily="34" charset="-122"/>
              </a:rPr>
              <a:t> 并且给出性能结果。</a:t>
            </a:r>
          </a:p>
        </p:txBody>
      </p:sp>
    </p:spTree>
    <p:extLst>
      <p:ext uri="{BB962C8B-B14F-4D97-AF65-F5344CB8AC3E}">
        <p14:creationId xmlns:p14="http://schemas.microsoft.com/office/powerpoint/2010/main" val="1286467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21923-619F-5B45-A948-9939ACA14418}"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lnSpc>
                <a:spcPct val="100000"/>
              </a:lnSpc>
              <a:buClr>
                <a:srgbClr val="1F2329"/>
              </a:buClr>
              <a:defRPr/>
            </a:pPr>
            <a:r>
              <a:rPr kumimoji="1" lang="en-US" altLang="zh-CN" dirty="0"/>
              <a:t>Triton</a:t>
            </a:r>
            <a:r>
              <a:rPr kumimoji="1" lang="zh-CN" altLang="en-US" dirty="0"/>
              <a:t>既是一种编程语言，也是一个编译器。从程序员的视角来看，</a:t>
            </a:r>
            <a:r>
              <a:rPr kumimoji="1" lang="en-US" altLang="zh-CN" dirty="0"/>
              <a:t>Triton</a:t>
            </a:r>
            <a:r>
              <a:rPr kumimoji="1" lang="zh-CN" altLang="en-US" dirty="0"/>
              <a:t>作为一门编程语言，专门用于并行编程，它为了运行在</a:t>
            </a:r>
            <a:r>
              <a:rPr kumimoji="1" lang="en-US" altLang="zh-CN" dirty="0"/>
              <a:t>GPU</a:t>
            </a:r>
            <a:r>
              <a:rPr kumimoji="1" lang="zh-CN" altLang="en-US" dirty="0"/>
              <a:t>硬件上而设计，但也可以用在一些其他的、和</a:t>
            </a:r>
            <a:r>
              <a:rPr kumimoji="1" lang="en-US" altLang="zh-CN" dirty="0"/>
              <a:t>CPU</a:t>
            </a:r>
            <a:r>
              <a:rPr kumimoji="1" lang="zh-CN" altLang="en-US" dirty="0"/>
              <a:t>、</a:t>
            </a:r>
            <a:r>
              <a:rPr kumimoji="1" lang="en-US" altLang="zh-CN" dirty="0"/>
              <a:t>GPU</a:t>
            </a:r>
            <a:r>
              <a:rPr kumimoji="1" lang="zh-CN" altLang="en-US" dirty="0"/>
              <a:t>都不同的加速器芯片上。</a:t>
            </a:r>
            <a:r>
              <a:rPr kumimoji="1" lang="en-US" altLang="zh-CN" dirty="0"/>
              <a:t>Triton</a:t>
            </a:r>
            <a:r>
              <a:rPr kumimoji="1" lang="zh-CN" altLang="en-US" dirty="0"/>
              <a:t>语言可以用来编写神经网络当中的算子，实现非常好的计算性能，使大模型的程序能够更快地运行在</a:t>
            </a:r>
            <a:r>
              <a:rPr kumimoji="1" lang="en-US" altLang="zh-CN" dirty="0"/>
              <a:t>GPU</a:t>
            </a:r>
            <a:r>
              <a:rPr kumimoji="1" lang="zh-CN" altLang="en-US" dirty="0"/>
              <a:t>上，更迅速地给我们问题的答案。</a:t>
            </a:r>
            <a:br>
              <a:rPr kumimoji="1" lang="en-US" altLang="zh-CN" dirty="0"/>
            </a:br>
            <a:r>
              <a:rPr kumimoji="1" lang="zh-CN" altLang="en-US" dirty="0"/>
              <a:t>而从芯片的角度来看，</a:t>
            </a:r>
            <a:r>
              <a:rPr kumimoji="1" lang="en-US" altLang="zh-CN" dirty="0"/>
              <a:t>Triton</a:t>
            </a:r>
            <a:r>
              <a:rPr kumimoji="1" lang="zh-CN" altLang="en-US" dirty="0"/>
              <a:t>作为编译器，可以把人类程序员能够理解的</a:t>
            </a:r>
            <a:r>
              <a:rPr kumimoji="1" lang="en-US" altLang="zh-CN" dirty="0"/>
              <a:t>Triton</a:t>
            </a:r>
            <a:r>
              <a:rPr kumimoji="1" lang="zh-CN" altLang="en-US" dirty="0"/>
              <a:t>编程语言，一步步地转换成芯片可以理解的机器语言，把程序代码生成出一个可以执行的二进制文件。在转换的过程中，编译器还会进行分析、思考和调整，让编译出的机器语言更优美、更高效。</a:t>
            </a:r>
            <a:endParaRPr kumimoji="1" lang="en-US" altLang="zh-CN" dirty="0"/>
          </a:p>
          <a:p>
            <a:pPr lvl="0" algn="l">
              <a:lnSpc>
                <a:spcPct val="100000"/>
              </a:lnSpc>
              <a:buClr>
                <a:srgbClr val="1F2329"/>
              </a:buClr>
              <a:defRPr/>
            </a:pPr>
            <a:r>
              <a:rPr kumimoji="1" lang="zh-CN" altLang="en-US" dirty="0"/>
              <a:t>下面两个网址分别是</a:t>
            </a:r>
            <a:r>
              <a:rPr kumimoji="1" lang="en-US" altLang="zh-CN" dirty="0"/>
              <a:t>Triton</a:t>
            </a:r>
            <a:r>
              <a:rPr kumimoji="1" lang="zh-CN" altLang="en-US" dirty="0"/>
              <a:t>在</a:t>
            </a:r>
            <a:r>
              <a:rPr kumimoji="1" lang="en-US" altLang="zh-CN" dirty="0" err="1"/>
              <a:t>Github</a:t>
            </a:r>
            <a:r>
              <a:rPr kumimoji="1" lang="zh-CN" altLang="en-US" dirty="0"/>
              <a:t>上的开源项目地址，和</a:t>
            </a:r>
            <a:r>
              <a:rPr kumimoji="1" lang="en-US" altLang="zh-CN" dirty="0"/>
              <a:t>Triton</a:t>
            </a:r>
            <a:r>
              <a:rPr kumimoji="1" lang="zh-CN" altLang="en-US" dirty="0"/>
              <a:t>编程语言的说明文档地址。</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08F0E6B4-E9A0-6649-A015-7380BB376315}" type="slidenum">
              <a:rPr kumimoji="1" lang="zh-CN" altLang="en-US" smtClean="0"/>
              <a:t>6</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lnSpc>
                <a:spcPct val="100000"/>
              </a:lnSpc>
              <a:buClr>
                <a:srgbClr val="1F2329"/>
              </a:buClr>
              <a:defRPr/>
            </a:pPr>
            <a:r>
              <a:rPr kumimoji="1" lang="en-US" altLang="zh-CN" dirty="0"/>
              <a:t>Triton</a:t>
            </a:r>
            <a:r>
              <a:rPr kumimoji="1" lang="zh-CN" altLang="en-US" dirty="0"/>
              <a:t>虽然同样是一门编程语言，但是和上面这些</a:t>
            </a:r>
            <a:r>
              <a:rPr kumimoji="1" lang="en-US" altLang="zh-CN" dirty="0"/>
              <a:t>c</a:t>
            </a:r>
            <a:r>
              <a:rPr kumimoji="1" lang="zh-CN" altLang="en-US" dirty="0"/>
              <a:t>、</a:t>
            </a:r>
            <a:r>
              <a:rPr kumimoji="1" lang="en-US" altLang="zh-CN" dirty="0"/>
              <a:t>c++</a:t>
            </a:r>
            <a:r>
              <a:rPr kumimoji="1" lang="zh-CN" altLang="en-US" dirty="0"/>
              <a:t>、</a:t>
            </a:r>
            <a:r>
              <a:rPr kumimoji="1" lang="en-US" altLang="zh-CN" dirty="0"/>
              <a:t>java </a:t>
            </a:r>
            <a:r>
              <a:rPr kumimoji="1" lang="zh-CN" altLang="en-US" dirty="0"/>
              <a:t>等编程语言是有一些区别的，因为它是基于</a:t>
            </a:r>
            <a:r>
              <a:rPr kumimoji="1" lang="en-US" altLang="zh-CN" dirty="0"/>
              <a:t>Python</a:t>
            </a:r>
            <a:r>
              <a:rPr kumimoji="1" lang="zh-CN" altLang="en-US" dirty="0"/>
              <a:t>的。</a:t>
            </a:r>
            <a:endParaRPr kumimoji="1" lang="en-US" altLang="zh-CN" dirty="0"/>
          </a:p>
          <a:p>
            <a:pPr lvl="0" algn="l">
              <a:lnSpc>
                <a:spcPct val="100000"/>
              </a:lnSpc>
              <a:buClr>
                <a:srgbClr val="1F2329"/>
              </a:buClr>
              <a:defRPr/>
            </a:pPr>
            <a:r>
              <a:rPr kumimoji="1" lang="zh-CN" altLang="en-US" dirty="0"/>
              <a:t>首先，</a:t>
            </a:r>
            <a:r>
              <a:rPr kumimoji="1" lang="en-US" altLang="zh-CN" dirty="0"/>
              <a:t>Triton</a:t>
            </a:r>
            <a:r>
              <a:rPr kumimoji="1" lang="zh-CN" altLang="en-US" dirty="0"/>
              <a:t>的代码要写在一个</a:t>
            </a:r>
            <a:r>
              <a:rPr kumimoji="1" lang="en-US" altLang="zh-CN" dirty="0"/>
              <a:t>Python</a:t>
            </a:r>
            <a:r>
              <a:rPr kumimoji="1" lang="zh-CN" altLang="en-US" dirty="0"/>
              <a:t>的代码文件中，执行这个文件的方法与普通的</a:t>
            </a:r>
            <a:r>
              <a:rPr kumimoji="1" lang="en-US" altLang="zh-CN" dirty="0"/>
              <a:t>Python</a:t>
            </a:r>
            <a:r>
              <a:rPr kumimoji="1" lang="zh-CN" altLang="en-US" dirty="0"/>
              <a:t>程序是一样的。那么文件的后缀名依然是</a:t>
            </a:r>
            <a:r>
              <a:rPr kumimoji="1" lang="en-US" altLang="zh-CN" dirty="0"/>
              <a:t>.</a:t>
            </a:r>
            <a:r>
              <a:rPr kumimoji="1" lang="en-US" altLang="zh-CN" dirty="0" err="1"/>
              <a:t>py</a:t>
            </a:r>
            <a:r>
              <a:rPr kumimoji="1" lang="zh-CN" altLang="en-US" dirty="0"/>
              <a:t>，在命令行中的执行指令同样是</a:t>
            </a:r>
            <a:r>
              <a:rPr kumimoji="1" lang="en-US" altLang="zh-CN" dirty="0"/>
              <a:t>python </a:t>
            </a:r>
            <a:r>
              <a:rPr kumimoji="1" lang="en-US" altLang="zh-CN" dirty="0" err="1"/>
              <a:t>filename.py</a:t>
            </a:r>
            <a:r>
              <a:rPr kumimoji="1" lang="zh-CN" altLang="en-US" dirty="0"/>
              <a:t>。</a:t>
            </a:r>
            <a:endParaRPr kumimoji="1" lang="en-US" altLang="zh-CN" dirty="0"/>
          </a:p>
          <a:p>
            <a:pPr lvl="0" algn="l">
              <a:lnSpc>
                <a:spcPct val="100000"/>
              </a:lnSpc>
              <a:buClr>
                <a:srgbClr val="1F2329"/>
              </a:buClr>
              <a:defRPr/>
            </a:pPr>
            <a:r>
              <a:rPr kumimoji="1" lang="zh-CN" altLang="en-US" dirty="0"/>
              <a:t>其次，</a:t>
            </a:r>
            <a:r>
              <a:rPr kumimoji="1" lang="en-US" altLang="zh-CN" dirty="0"/>
              <a:t>Triton</a:t>
            </a:r>
            <a:r>
              <a:rPr kumimoji="1" lang="zh-CN" altLang="en-US" dirty="0"/>
              <a:t>的语法和</a:t>
            </a:r>
            <a:r>
              <a:rPr kumimoji="1" lang="en-US" altLang="zh-CN" dirty="0"/>
              <a:t>Python</a:t>
            </a:r>
            <a:r>
              <a:rPr kumimoji="1" lang="zh-CN" altLang="en-US" dirty="0"/>
              <a:t>是非常相似的，在变量命名、函数声明、代码格式等等方面都可以使用</a:t>
            </a:r>
            <a:r>
              <a:rPr kumimoji="1" lang="en-US" altLang="zh-CN" dirty="0"/>
              <a:t>Python</a:t>
            </a:r>
            <a:r>
              <a:rPr kumimoji="1" lang="zh-CN" altLang="en-US" dirty="0"/>
              <a:t>的规则。</a:t>
            </a:r>
            <a:endParaRPr kumimoji="1" lang="en-US" altLang="zh-CN" dirty="0"/>
          </a:p>
          <a:p>
            <a:pPr lvl="0" algn="l">
              <a:lnSpc>
                <a:spcPct val="100000"/>
              </a:lnSpc>
              <a:buClr>
                <a:srgbClr val="1F2329"/>
              </a:buClr>
              <a:defRPr/>
            </a:pPr>
            <a:r>
              <a:rPr kumimoji="1" lang="en-US" altLang="zh-CN" dirty="0"/>
              <a:t>Triton</a:t>
            </a:r>
            <a:r>
              <a:rPr kumimoji="1" lang="zh-CN" altLang="en-US" dirty="0"/>
              <a:t>也依赖于</a:t>
            </a:r>
            <a:r>
              <a:rPr kumimoji="1" lang="en-US" altLang="zh-CN" dirty="0"/>
              <a:t>Python</a:t>
            </a:r>
            <a:r>
              <a:rPr kumimoji="1" lang="zh-CN" altLang="en-US" dirty="0"/>
              <a:t>的运行环境，你的电脑上需要先安装好运行</a:t>
            </a:r>
            <a:r>
              <a:rPr kumimoji="1" lang="en-US" altLang="zh-CN" dirty="0"/>
              <a:t>Python</a:t>
            </a:r>
            <a:r>
              <a:rPr kumimoji="1" lang="zh-CN" altLang="en-US" dirty="0"/>
              <a:t>程序所需要的一切支持，再安装</a:t>
            </a:r>
            <a:r>
              <a:rPr kumimoji="1" lang="en-US" altLang="zh-CN" dirty="0"/>
              <a:t>Triton</a:t>
            </a:r>
            <a:r>
              <a:rPr kumimoji="1" lang="zh-CN" altLang="en-US" dirty="0"/>
              <a:t>的编译器，才能运行一个含有</a:t>
            </a:r>
            <a:r>
              <a:rPr kumimoji="1" lang="en-US" altLang="zh-CN" dirty="0"/>
              <a:t>Triton</a:t>
            </a:r>
            <a:r>
              <a:rPr kumimoji="1" lang="zh-CN" altLang="en-US" dirty="0"/>
              <a:t>代码的</a:t>
            </a:r>
            <a:r>
              <a:rPr kumimoji="1" lang="en-US" altLang="zh-CN" dirty="0"/>
              <a:t>Python</a:t>
            </a:r>
            <a:r>
              <a:rPr kumimoji="1" lang="zh-CN" altLang="en-US" dirty="0"/>
              <a:t>文件。</a:t>
            </a:r>
            <a:endParaRPr kumimoji="1" lang="en-US" altLang="zh-CN" dirty="0"/>
          </a:p>
          <a:p>
            <a:pPr lvl="0" algn="l">
              <a:lnSpc>
                <a:spcPct val="100000"/>
              </a:lnSpc>
              <a:buClr>
                <a:srgbClr val="1F2329"/>
              </a:buClr>
              <a:defRPr/>
            </a:pPr>
            <a:r>
              <a:rPr kumimoji="1" lang="zh-CN" altLang="en-US" dirty="0"/>
              <a:t>更特别的是，</a:t>
            </a:r>
            <a:r>
              <a:rPr kumimoji="1" lang="en-US" altLang="zh-CN" dirty="0"/>
              <a:t>Triton</a:t>
            </a:r>
            <a:r>
              <a:rPr kumimoji="1" lang="zh-CN" altLang="en-US" dirty="0"/>
              <a:t>函数是不能单独构成一个程序的，需要使用</a:t>
            </a:r>
            <a:r>
              <a:rPr kumimoji="1" lang="en-US" altLang="zh-CN" dirty="0"/>
              <a:t>Python</a:t>
            </a:r>
            <a:r>
              <a:rPr kumimoji="1" lang="zh-CN" altLang="en-US" dirty="0"/>
              <a:t>代码作为入口来调用它，才能作为</a:t>
            </a:r>
            <a:r>
              <a:rPr kumimoji="1" lang="en-US" altLang="zh-CN" dirty="0"/>
              <a:t>python</a:t>
            </a:r>
            <a:r>
              <a:rPr kumimoji="1" lang="zh-CN" altLang="en-US" dirty="0"/>
              <a:t>程序的局部得到执行。</a:t>
            </a:r>
            <a:endParaRPr kumimoji="1" lang="en-US" altLang="zh-CN" dirty="0"/>
          </a:p>
          <a:p>
            <a:pPr lvl="0" algn="l">
              <a:lnSpc>
                <a:spcPct val="100000"/>
              </a:lnSpc>
              <a:buClr>
                <a:srgbClr val="1F2329"/>
              </a:buClr>
              <a:defRPr/>
            </a:pPr>
            <a:endParaRPr kumimoji="1" lang="en-US" altLang="zh-CN" dirty="0"/>
          </a:p>
          <a:p>
            <a:pPr lvl="0" algn="l">
              <a:lnSpc>
                <a:spcPct val="100000"/>
              </a:lnSpc>
              <a:buClr>
                <a:srgbClr val="1F2329"/>
              </a:buClr>
              <a:defRPr/>
            </a:pPr>
            <a:r>
              <a:rPr kumimoji="1" lang="zh-CN" altLang="en-US" dirty="0"/>
              <a:t>所以</a:t>
            </a:r>
            <a:r>
              <a:rPr kumimoji="1" lang="en-US" altLang="zh-CN" dirty="0"/>
              <a:t>Triton</a:t>
            </a:r>
            <a:r>
              <a:rPr kumimoji="1" lang="zh-CN" altLang="en-US" dirty="0"/>
              <a:t>不能离开</a:t>
            </a:r>
            <a:r>
              <a:rPr kumimoji="1" lang="en-US" altLang="zh-CN" dirty="0"/>
              <a:t>Python</a:t>
            </a:r>
            <a:r>
              <a:rPr kumimoji="1" lang="zh-CN" altLang="en-US" dirty="0"/>
              <a:t>独立存在。但</a:t>
            </a:r>
            <a:r>
              <a:rPr kumimoji="1" lang="en-US" altLang="zh-CN" dirty="0"/>
              <a:t>Triton</a:t>
            </a:r>
            <a:r>
              <a:rPr kumimoji="1" lang="zh-CN" altLang="en-US" dirty="0"/>
              <a:t>也是一门不同于</a:t>
            </a:r>
            <a:r>
              <a:rPr kumimoji="1" lang="en-US" altLang="zh-CN" dirty="0"/>
              <a:t>Python</a:t>
            </a:r>
            <a:r>
              <a:rPr kumimoji="1" lang="zh-CN" altLang="en-US" dirty="0"/>
              <a:t>的编程语言，它也具备</a:t>
            </a:r>
            <a:r>
              <a:rPr kumimoji="1" lang="en-US" altLang="zh-CN" dirty="0"/>
              <a:t>Python</a:t>
            </a:r>
            <a:r>
              <a:rPr kumimoji="1" lang="zh-CN" altLang="en-US" dirty="0"/>
              <a:t>所无法做到的并行编程能力。</a:t>
            </a:r>
            <a:endParaRPr kumimoji="1"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lnSpc>
                <a:spcPct val="100000"/>
              </a:lnSpc>
              <a:buClr>
                <a:srgbClr val="1F2329"/>
              </a:buClr>
              <a:defRPr/>
            </a:pPr>
            <a:r>
              <a:rPr kumimoji="1" lang="zh-CN" altLang="en-US" dirty="0"/>
              <a:t>除了依赖</a:t>
            </a:r>
            <a:r>
              <a:rPr kumimoji="1" lang="en-US" altLang="zh-CN" dirty="0"/>
              <a:t>Python</a:t>
            </a:r>
            <a:r>
              <a:rPr kumimoji="1" lang="zh-CN" altLang="en-US" dirty="0"/>
              <a:t>之外，</a:t>
            </a:r>
            <a:r>
              <a:rPr kumimoji="1" lang="en-US" altLang="zh-CN" dirty="0"/>
              <a:t>Triton</a:t>
            </a:r>
            <a:r>
              <a:rPr kumimoji="1" lang="zh-CN" altLang="en-US" dirty="0"/>
              <a:t>还依赖</a:t>
            </a:r>
            <a:r>
              <a:rPr kumimoji="1" lang="en-US" altLang="zh-CN" dirty="0" err="1"/>
              <a:t>PyTorch</a:t>
            </a:r>
            <a:r>
              <a:rPr kumimoji="1" lang="zh-CN" altLang="en-US" dirty="0" err="1"/>
              <a:t>深度学习</a:t>
            </a:r>
            <a:r>
              <a:rPr kumimoji="1" lang="zh-CN" altLang="en-US" dirty="0"/>
              <a:t>学习框架。</a:t>
            </a:r>
            <a:endParaRPr kumimoji="1" lang="en-US" altLang="zh-CN" dirty="0"/>
          </a:p>
          <a:p>
            <a:pPr lvl="0" algn="l">
              <a:lnSpc>
                <a:spcPct val="100000"/>
              </a:lnSpc>
              <a:buClr>
                <a:srgbClr val="1F2329"/>
              </a:buClr>
              <a:defRPr/>
            </a:pPr>
            <a:r>
              <a:rPr kumimoji="1" lang="en-US" altLang="zh-CN" dirty="0"/>
              <a:t>Triton</a:t>
            </a:r>
            <a:r>
              <a:rPr kumimoji="1" lang="zh-CN" altLang="en-US" dirty="0"/>
              <a:t>编写的算子为</a:t>
            </a:r>
            <a:r>
              <a:rPr kumimoji="1" lang="en-US" altLang="zh-CN" dirty="0" err="1"/>
              <a:t>PyTorch</a:t>
            </a:r>
            <a:r>
              <a:rPr kumimoji="1" lang="zh-CN" altLang="en-US" dirty="0"/>
              <a:t>构建了功能支持，但为了能够和</a:t>
            </a:r>
            <a:r>
              <a:rPr kumimoji="1" lang="en-US" altLang="zh-CN" dirty="0" err="1"/>
              <a:t>PyTorch</a:t>
            </a:r>
            <a:r>
              <a:rPr kumimoji="1" lang="zh-CN" altLang="en-US" dirty="0"/>
              <a:t>连接起来，也需要在一些设计上与</a:t>
            </a:r>
            <a:r>
              <a:rPr kumimoji="1" lang="en-US" altLang="zh-CN" dirty="0" err="1"/>
              <a:t>PyTorch</a:t>
            </a:r>
            <a:r>
              <a:rPr kumimoji="1" lang="zh-CN" altLang="en-US" dirty="0"/>
              <a:t>的要求保持一致。最基本的一点就是，</a:t>
            </a:r>
            <a:r>
              <a:rPr kumimoji="1" lang="en-US" altLang="zh-CN" dirty="0"/>
              <a:t>Triton</a:t>
            </a:r>
            <a:r>
              <a:rPr kumimoji="1" lang="zh-CN" altLang="en-US" dirty="0"/>
              <a:t>算子要接收</a:t>
            </a:r>
            <a:r>
              <a:rPr kumimoji="1" lang="en-US" altLang="zh-CN" dirty="0" err="1"/>
              <a:t>PyTorch</a:t>
            </a:r>
            <a:r>
              <a:rPr kumimoji="1" lang="zh-CN" altLang="en-US" dirty="0"/>
              <a:t>给它的输入，并且返回</a:t>
            </a:r>
            <a:r>
              <a:rPr kumimoji="1" lang="en-US" altLang="zh-CN" dirty="0" err="1"/>
              <a:t>PyTorch</a:t>
            </a:r>
            <a:r>
              <a:rPr kumimoji="1" lang="zh-CN" altLang="en-US" dirty="0"/>
              <a:t>想要的输出。在处理张量计算时，</a:t>
            </a:r>
            <a:r>
              <a:rPr kumimoji="1" lang="en-US" altLang="zh-CN" dirty="0"/>
              <a:t>Triton</a:t>
            </a:r>
            <a:r>
              <a:rPr kumimoji="1" lang="zh-CN" altLang="en-US" dirty="0"/>
              <a:t>会统一使用</a:t>
            </a:r>
            <a:r>
              <a:rPr kumimoji="1" lang="en-US" altLang="zh-CN" dirty="0" err="1"/>
              <a:t>torch.Tensor</a:t>
            </a:r>
            <a:r>
              <a:rPr kumimoji="1" lang="zh-CN" altLang="en-US" dirty="0"/>
              <a:t>的数据结构作为输出和输出的类型。</a:t>
            </a:r>
            <a:endParaRPr kumimoji="1" lang="en-US" altLang="zh-CN" dirty="0"/>
          </a:p>
          <a:p>
            <a:pPr lvl="0" algn="l">
              <a:lnSpc>
                <a:spcPct val="100000"/>
              </a:lnSpc>
              <a:buClr>
                <a:srgbClr val="1F2329"/>
              </a:buClr>
              <a:defRPr/>
            </a:pPr>
            <a:endParaRPr kumimoji="1"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08F0E6B4-E9A0-6649-A015-7380BB376315}" type="slidenum">
              <a:rPr kumimoji="1" lang="zh-CN" altLang="en-US" smtClean="0"/>
              <a:t>11</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lnSpc>
                <a:spcPct val="100000"/>
              </a:lnSpc>
              <a:buClr>
                <a:srgbClr val="1F2329"/>
              </a:buClr>
              <a:defRPr/>
            </a:pPr>
            <a:r>
              <a:rPr kumimoji="1"/>
              <a:t>即使 Triton 相比于 PyTorch 更加贴近底层的机器代码，它本质上仍然是一门面向人类程序员的高级编程语言，其抽象层次与由 0 和 1 构成的二进制文件之间依然存在着巨大的差距。为了把</a:t>
            </a:r>
            <a:r>
              <a:rPr kumimoji="1" lang="zh-CN"/>
              <a:t>工程师</a:t>
            </a:r>
            <a:r>
              <a:rPr kumimoji="1"/>
              <a:t>可读的 Triton 程序真正运行在 GPU 上，需要有一个完整的编译流程来进行“翻译”。这一过程正是由 Triton 编译器负责完成的。</a:t>
            </a:r>
          </a:p>
          <a:p>
            <a:pPr lvl="0" algn="l">
              <a:lnSpc>
                <a:spcPct val="100000"/>
              </a:lnSpc>
              <a:buClr>
                <a:srgbClr val="1F2329"/>
              </a:buClr>
              <a:defRPr/>
            </a:pPr>
            <a:r>
              <a:rPr kumimoji="1"/>
              <a:t>如果把这一过程逐层展开来看，Triton 编译器会先将用户编写的 Triton 算子实现逐步转化为不同层次的中间表示（IR）。这些中间表示从上到下包括：TTIR（Triton Tensor IR）、TTGIR（Triton GPU IR）、LLVM IR，以及最终的 PTX（NVIDIA 的 GPU 汇编语言）。在经过这些阶段性转换和优化后，编译器才会最终生成可由硬件直接执行的机器代码。</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5" Type="http://schemas.openxmlformats.org/officeDocument/2006/relationships/image" Target="../media/image8.png"/><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10.png"/><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9.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8.png"/><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8.png"/><Relationship Id="rId4" Type="http://schemas.microsoft.com/office/2007/relationships/hdphoto" Target="../media/hdphoto1.wdp"/></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7.xml"/><Relationship Id="rId5" Type="http://schemas.openxmlformats.org/officeDocument/2006/relationships/image" Target="../media/image10.png"/><Relationship Id="rId4"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pic>
        <p:nvPicPr>
          <p:cNvPr id="9" name="图片 8"/>
          <p:cNvPicPr>
            <a:picLocks noChangeAspect="1"/>
          </p:cNvPicPr>
          <p:nvPr userDrawn="1"/>
        </p:nvPicPr>
        <p:blipFill>
          <a:blip r:embed="rId2" cstate="screen"/>
          <a:stretch>
            <a:fillRect/>
          </a:stretch>
        </p:blipFill>
        <p:spPr>
          <a:xfrm>
            <a:off x="9792000" y="266470"/>
            <a:ext cx="2171700" cy="368155"/>
          </a:xfrm>
          <a:prstGeom prst="rect">
            <a:avLst/>
          </a:prstGeom>
        </p:spPr>
      </p:pic>
      <p:sp>
        <p:nvSpPr>
          <p:cNvPr id="3" name="文本占位符 2"/>
          <p:cNvSpPr>
            <a:spLocks noGrp="1"/>
          </p:cNvSpPr>
          <p:nvPr>
            <p:ph type="body" sz="quarter" idx="10"/>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a:t>单击此处编辑母版文本样式</a:t>
            </a:r>
          </a:p>
        </p:txBody>
      </p:sp>
      <p:sp>
        <p:nvSpPr>
          <p:cNvPr id="12" name="文本占位符 2"/>
          <p:cNvSpPr>
            <a:spLocks noGrp="1"/>
          </p:cNvSpPr>
          <p:nvPr>
            <p:ph type="body" sz="quarter" idx="1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a:t>单击此处编辑母版文本样式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2025/8/17</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p:nvPicPr>
        <p:blipFill>
          <a:blip r:embed="rId2" cstate="screen"/>
          <a:stretch>
            <a:fillRect/>
          </a:stretch>
        </p:blipFill>
        <p:spPr>
          <a:xfrm>
            <a:off x="11461845" y="6544233"/>
            <a:ext cx="501855" cy="127615"/>
          </a:xfrm>
          <a:prstGeom prst="rect">
            <a:avLst/>
          </a:prstGeom>
        </p:spPr>
      </p:pic>
      <p:sp>
        <p:nvSpPr>
          <p:cNvPr id="8" name="矩形 7"/>
          <p:cNvSpPr/>
          <p:nvPr/>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标题和竖排文字">
    <p:spTree>
      <p:nvGrpSpPr>
        <p:cNvPr id="1" name=""/>
        <p:cNvGrpSpPr/>
        <p:nvPr/>
      </p:nvGrpSpPr>
      <p:grpSpPr>
        <a:xfrm>
          <a:off x="0" y="0"/>
          <a:ext cx="0" cy="0"/>
          <a:chOff x="0" y="0"/>
          <a:chExt cx="0" cy="0"/>
        </a:xfrm>
      </p:grpSpPr>
      <p:cxnSp>
        <p:nvCxnSpPr>
          <p:cNvPr id="8" name="直接连接符 7"/>
          <p:cNvCxnSpPr/>
          <p:nvPr/>
        </p:nvCxnSpPr>
        <p:spPr>
          <a:xfrm>
            <a:off x="0" y="960117"/>
            <a:ext cx="12192000" cy="0"/>
          </a:xfrm>
          <a:prstGeom prst="line">
            <a:avLst/>
          </a:prstGeom>
          <a:ln w="25400">
            <a:gradFill flip="none" rotWithShape="1">
              <a:gsLst>
                <a:gs pos="0">
                  <a:schemeClr val="accent1">
                    <a:lumMod val="5000"/>
                    <a:lumOff val="95000"/>
                  </a:schemeClr>
                </a:gs>
                <a:gs pos="36000">
                  <a:schemeClr val="accent1">
                    <a:lumMod val="20000"/>
                    <a:lumOff val="80000"/>
                  </a:schemeClr>
                </a:gs>
                <a:gs pos="69000">
                  <a:srgbClr val="2F5597"/>
                </a:gs>
                <a:gs pos="100000">
                  <a:srgbClr val="2F5597"/>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文字">
    <p:spTree>
      <p:nvGrpSpPr>
        <p:cNvPr id="1" name=""/>
        <p:cNvGrpSpPr/>
        <p:nvPr/>
      </p:nvGrpSpPr>
      <p:grpSpPr>
        <a:xfrm>
          <a:off x="0" y="0"/>
          <a:ext cx="0" cy="0"/>
          <a:chOff x="0" y="0"/>
          <a:chExt cx="0" cy="0"/>
        </a:xfrm>
      </p:grpSpPr>
      <p:pic>
        <p:nvPicPr>
          <p:cNvPr id="4" name="图片 3" descr="中英文全称-白色"/>
          <p:cNvPicPr>
            <a:picLocks noChangeAspect="1"/>
          </p:cNvPicPr>
          <p:nvPr/>
        </p:nvPicPr>
        <p:blipFill>
          <a:blip r:embed="rId2"/>
          <a:stretch>
            <a:fillRect/>
          </a:stretch>
        </p:blipFill>
        <p:spPr>
          <a:xfrm>
            <a:off x="9390381" y="148167"/>
            <a:ext cx="2857500" cy="50376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2_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2CA02-9FA9-46C6-8A53-600BB3AD3B40}" type="slidenum">
              <a:rPr lang="zh-CN" altLang="en-US" smtClean="0"/>
              <a:t>‹#›</a:t>
            </a:fld>
            <a:endParaRPr lang="zh-CN" altLang="en-US"/>
          </a:p>
        </p:txBody>
      </p:sp>
      <p:pic>
        <p:nvPicPr>
          <p:cNvPr id="9" name="图片 8"/>
          <p:cNvPicPr>
            <a:picLocks noChangeAspect="1"/>
          </p:cNvPicPr>
          <p:nvPr/>
        </p:nvPicPr>
        <p:blipFill>
          <a:blip r:embed="rId2"/>
          <a:stretch>
            <a:fillRect/>
          </a:stretch>
        </p:blipFill>
        <p:spPr>
          <a:xfrm>
            <a:off x="0" y="6070963"/>
            <a:ext cx="12192000" cy="800100"/>
          </a:xfrm>
          <a:prstGeom prst="rect">
            <a:avLst/>
          </a:prstGeom>
        </p:spPr>
      </p:pic>
      <p:grpSp>
        <p:nvGrpSpPr>
          <p:cNvPr id="2" name="组合 1"/>
          <p:cNvGrpSpPr/>
          <p:nvPr/>
        </p:nvGrpSpPr>
        <p:grpSpPr>
          <a:xfrm>
            <a:off x="9012147" y="46440"/>
            <a:ext cx="3174555" cy="541644"/>
            <a:chOff x="9012147" y="46440"/>
            <a:chExt cx="3174555" cy="541644"/>
          </a:xfrm>
        </p:grpSpPr>
        <p:pic>
          <p:nvPicPr>
            <p:cNvPr id="10" name="图片 9"/>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430303" y="66318"/>
              <a:ext cx="2756399" cy="521766"/>
            </a:xfrm>
            <a:prstGeom prst="rect">
              <a:avLst/>
            </a:prstGeom>
          </p:spPr>
        </p:pic>
        <p:pic>
          <p:nvPicPr>
            <p:cNvPr id="11" name="图片 10"/>
            <p:cNvPicPr>
              <a:picLocks noChangeAspect="1"/>
            </p:cNvPicPr>
            <p:nvPr userDrawn="1"/>
          </p:nvPicPr>
          <p:blipFill>
            <a:blip r:embed="rId5" cstate="hqprint"/>
            <a:stretch>
              <a:fillRect/>
            </a:stretch>
          </p:blipFill>
          <p:spPr>
            <a:xfrm>
              <a:off x="9012147" y="46440"/>
              <a:ext cx="467851" cy="521766"/>
            </a:xfrm>
            <a:prstGeom prst="rect">
              <a:avLst/>
            </a:prstGeom>
          </p:spPr>
        </p:pic>
      </p:grpSp>
      <p:sp>
        <p:nvSpPr>
          <p:cNvPr id="12" name="标题 1"/>
          <p:cNvSpPr>
            <a:spLocks noGrp="1"/>
          </p:cNvSpPr>
          <p:nvPr>
            <p:ph type="title"/>
          </p:nvPr>
        </p:nvSpPr>
        <p:spPr>
          <a:xfrm>
            <a:off x="838200"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kumimoji="1"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3000509000000000000" pitchFamily="2" charset="-122"/>
                <a:ea typeface="方正小标宋简体" panose="03000509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2_仅标题">
    <p:spTree>
      <p:nvGrpSpPr>
        <p:cNvPr id="1" name=""/>
        <p:cNvGrpSpPr/>
        <p:nvPr/>
      </p:nvGrpSpPr>
      <p:grpSpPr>
        <a:xfrm>
          <a:off x="0" y="0"/>
          <a:ext cx="0" cy="0"/>
          <a:chOff x="0" y="0"/>
          <a:chExt cx="0" cy="0"/>
        </a:xfrm>
      </p:grpSpPr>
      <p:pic>
        <p:nvPicPr>
          <p:cNvPr id="3" name="图片 2" descr="图片包含 电子, 电路, 游戏机&#10;&#10;描述已自动生成"/>
          <p:cNvPicPr>
            <a:picLocks noChangeAspect="1"/>
          </p:cNvPicPr>
          <p:nvPr/>
        </p:nvPicPr>
        <p:blipFill rotWithShape="1">
          <a:blip r:embed="rId2">
            <a:alphaModFix amt="14000"/>
            <a:extLst>
              <a:ext uri="{BEBA8EAE-BF5A-486C-A8C5-ECC9F3942E4B}">
                <a14:imgProps xmlns:a14="http://schemas.microsoft.com/office/drawing/2010/main">
                  <a14:imgLayer r:embed="rId3">
                    <a14:imgEffect>
                      <a14:brightnessContrast bright="-6000" contrast="-62000"/>
                    </a14:imgEffect>
                    <a14:imgEffect>
                      <a14:saturation sat="253000"/>
                    </a14:imgEffect>
                  </a14:imgLayer>
                </a14:imgProps>
              </a:ext>
              <a:ext uri="{28A0092B-C50C-407E-A947-70E740481C1C}">
                <a14:useLocalDpi xmlns:a14="http://schemas.microsoft.com/office/drawing/2010/main" val="0"/>
              </a:ext>
            </a:extLst>
          </a:blip>
          <a:srcRect t="21198" b="15304"/>
          <a:stretch>
            <a:fillRect/>
          </a:stretch>
        </p:blipFill>
        <p:spPr>
          <a:xfrm>
            <a:off x="0" y="1"/>
            <a:ext cx="12192000" cy="6858000"/>
          </a:xfrm>
          <a:prstGeom prst="rect">
            <a:avLst/>
          </a:prstGeom>
        </p:spPr>
      </p:pic>
      <p:sp>
        <p:nvSpPr>
          <p:cNvPr id="9" name="文本占位符 6"/>
          <p:cNvSpPr>
            <a:spLocks noGrp="1"/>
          </p:cNvSpPr>
          <p:nvPr>
            <p:ph type="body" sz="quarter" idx="10" hasCustomPrompt="1"/>
          </p:nvPr>
        </p:nvSpPr>
        <p:spPr>
          <a:xfrm>
            <a:off x="474299" y="300278"/>
            <a:ext cx="9203100" cy="348221"/>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5"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p:nvPicPr>
        <p:blipFill>
          <a:blip r:embed="rId4" cstate="screen"/>
          <a:stretch>
            <a:fillRect/>
          </a:stretch>
        </p:blipFill>
        <p:spPr>
          <a:xfrm>
            <a:off x="11461846" y="6544235"/>
            <a:ext cx="501855" cy="127615"/>
          </a:xfrm>
          <a:prstGeom prst="rect">
            <a:avLst/>
          </a:prstGeom>
        </p:spPr>
      </p:pic>
      <p:sp>
        <p:nvSpPr>
          <p:cNvPr id="14" name="灯片编号占位符 16"/>
          <p:cNvSpPr>
            <a:spLocks noGrp="1"/>
          </p:cNvSpPr>
          <p:nvPr>
            <p:ph type="sldNum" sz="quarter" idx="4"/>
          </p:nvPr>
        </p:nvSpPr>
        <p:spPr>
          <a:xfrm>
            <a:off x="11194231" y="6546559"/>
            <a:ext cx="361336"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p:nvSpPr>
        <p:spPr>
          <a:xfrm>
            <a:off x="-12700" y="260009"/>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noAutofit/>
          </a:bodyPr>
          <a:lstStyle/>
          <a:p>
            <a:pPr algn="ctr"/>
            <a:endParaRPr kumimoji="1" lang="zh-CN" altLang="en-US" sz="1800"/>
          </a:p>
        </p:txBody>
      </p:sp>
      <p:pic>
        <p:nvPicPr>
          <p:cNvPr id="4" name="图形 1" descr="图形 1"/>
          <p:cNvPicPr>
            <a:picLocks noChangeAspect="1"/>
          </p:cNvPicPr>
          <p:nvPr/>
        </p:nvPicPr>
        <p:blipFill>
          <a:blip r:embed="rId5" cstate="screen"/>
          <a:stretch>
            <a:fillRect/>
          </a:stretch>
        </p:blipFill>
        <p:spPr>
          <a:xfrm>
            <a:off x="11087071" y="260010"/>
            <a:ext cx="882882" cy="388489"/>
          </a:xfrm>
          <a:prstGeom prst="rect">
            <a:avLst/>
          </a:prstGeom>
          <a:ln w="12700">
            <a:miter lim="400000"/>
            <a:headEnd/>
            <a:tailEnd/>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矩形 4"/>
          <p:cNvSpPr/>
          <p:nvPr userDrawn="1"/>
        </p:nvSpPr>
        <p:spPr>
          <a:xfrm>
            <a:off x="0" y="1723983"/>
            <a:ext cx="12192000" cy="3911599"/>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11" name="文本占位符 10"/>
          <p:cNvSpPr>
            <a:spLocks noGrp="1"/>
          </p:cNvSpPr>
          <p:nvPr>
            <p:ph type="body" sz="quarter" idx="10"/>
          </p:nvPr>
        </p:nvSpPr>
        <p:spPr>
          <a:xfrm>
            <a:off x="470203" y="504978"/>
            <a:ext cx="5255683" cy="496508"/>
          </a:xfrm>
          <a:prstGeom prst="rect">
            <a:avLst/>
          </a:prstGeom>
        </p:spPr>
        <p:txBody>
          <a:bodyPr vert="horz"/>
          <a:lstStyle>
            <a:lvl1pPr marL="0" indent="0" algn="l" defTabSz="609600" rtl="0" eaLnBrk="1" latinLnBrk="0" hangingPunct="1">
              <a:lnSpc>
                <a:spcPct val="80000"/>
              </a:lnSpc>
              <a:buNone/>
              <a:defRPr lang="zh-CN" altLang="en-US" sz="3200" b="1" kern="1200" dirty="0" smtClean="0">
                <a:solidFill>
                  <a:srgbClr val="0059C4"/>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13" name="文本占位符 12"/>
          <p:cNvSpPr>
            <a:spLocks noGrp="1"/>
          </p:cNvSpPr>
          <p:nvPr>
            <p:ph type="body" sz="quarter" idx="11"/>
          </p:nvPr>
        </p:nvSpPr>
        <p:spPr>
          <a:xfrm>
            <a:off x="470204" y="2918886"/>
            <a:ext cx="2196797" cy="651631"/>
          </a:xfrm>
          <a:prstGeom prst="rect">
            <a:avLst/>
          </a:prstGeom>
        </p:spPr>
        <p:txBody>
          <a:bodyPr vert="horz"/>
          <a:lstStyle>
            <a:lvl1pPr marL="0" indent="0" algn="ctr" defTabSz="609600" rtl="0" eaLnBrk="1" latinLnBrk="0" hangingPunct="1">
              <a:buNone/>
              <a:defRPr lang="zh-CN" altLang="en-US" sz="1865"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pic>
        <p:nvPicPr>
          <p:cNvPr id="6" name="图片 5"/>
          <p:cNvPicPr>
            <a:picLocks noChangeAspect="1"/>
          </p:cNvPicPr>
          <p:nvPr userDrawn="1"/>
        </p:nvPicPr>
        <p:blipFill>
          <a:blip r:embed="rId2"/>
          <a:stretch>
            <a:fillRect/>
          </a:stretch>
        </p:blipFill>
        <p:spPr>
          <a:xfrm>
            <a:off x="1128248" y="2037871"/>
            <a:ext cx="880713" cy="597571"/>
          </a:xfrm>
          <a:prstGeom prst="rect">
            <a:avLst/>
          </a:prstGeom>
        </p:spPr>
      </p:pic>
      <p:pic>
        <p:nvPicPr>
          <p:cNvPr id="8" name="图片 7"/>
          <p:cNvPicPr>
            <a:picLocks noChangeAspect="1"/>
          </p:cNvPicPr>
          <p:nvPr userDrawn="1"/>
        </p:nvPicPr>
        <p:blipFill>
          <a:blip r:embed="rId3"/>
          <a:stretch>
            <a:fillRect/>
          </a:stretch>
        </p:blipFill>
        <p:spPr>
          <a:xfrm>
            <a:off x="7252431" y="1891053"/>
            <a:ext cx="856885" cy="690508"/>
          </a:xfrm>
          <a:prstGeom prst="rect">
            <a:avLst/>
          </a:prstGeom>
        </p:spPr>
      </p:pic>
      <p:pic>
        <p:nvPicPr>
          <p:cNvPr id="9" name="图片 8"/>
          <p:cNvPicPr>
            <a:picLocks noChangeAspect="1"/>
          </p:cNvPicPr>
          <p:nvPr userDrawn="1"/>
        </p:nvPicPr>
        <p:blipFill>
          <a:blip r:embed="rId4"/>
          <a:stretch>
            <a:fillRect/>
          </a:stretch>
        </p:blipFill>
        <p:spPr>
          <a:xfrm>
            <a:off x="10274327" y="1938102"/>
            <a:ext cx="752912" cy="697340"/>
          </a:xfrm>
          <a:prstGeom prst="rect">
            <a:avLst/>
          </a:prstGeom>
        </p:spPr>
      </p:pic>
      <p:sp>
        <p:nvSpPr>
          <p:cNvPr id="10" name="文本占位符 12"/>
          <p:cNvSpPr>
            <a:spLocks noGrp="1"/>
          </p:cNvSpPr>
          <p:nvPr>
            <p:ph type="body" sz="quarter" idx="12"/>
          </p:nvPr>
        </p:nvSpPr>
        <p:spPr>
          <a:xfrm>
            <a:off x="6582475" y="2918886"/>
            <a:ext cx="2196797" cy="651631"/>
          </a:xfrm>
          <a:prstGeom prst="rect">
            <a:avLst/>
          </a:prstGeom>
        </p:spPr>
        <p:txBody>
          <a:bodyPr vert="horz"/>
          <a:lstStyle>
            <a:lvl1pPr marL="0" indent="0" algn="ctr" defTabSz="609600" rtl="0" eaLnBrk="1" latinLnBrk="0" hangingPunct="1">
              <a:buNone/>
              <a:defRPr lang="zh-CN" altLang="en-US" sz="1865"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12" name="文本占位符 12"/>
          <p:cNvSpPr>
            <a:spLocks noGrp="1"/>
          </p:cNvSpPr>
          <p:nvPr>
            <p:ph type="body" sz="quarter" idx="13"/>
          </p:nvPr>
        </p:nvSpPr>
        <p:spPr>
          <a:xfrm>
            <a:off x="9552384" y="2918886"/>
            <a:ext cx="2196797" cy="651631"/>
          </a:xfrm>
          <a:prstGeom prst="rect">
            <a:avLst/>
          </a:prstGeom>
        </p:spPr>
        <p:txBody>
          <a:bodyPr vert="horz"/>
          <a:lstStyle>
            <a:lvl1pPr marL="0" indent="0" algn="ctr" defTabSz="609600" rtl="0" eaLnBrk="1" latinLnBrk="0" hangingPunct="1">
              <a:buNone/>
              <a:defRPr lang="zh-CN" altLang="en-US" sz="1865"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cxnSp>
        <p:nvCxnSpPr>
          <p:cNvPr id="14" name="直线连接符 13"/>
          <p:cNvCxnSpPr/>
          <p:nvPr userDrawn="1"/>
        </p:nvCxnSpPr>
        <p:spPr>
          <a:xfrm>
            <a:off x="9146385" y="1950149"/>
            <a:ext cx="0" cy="34337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userDrawn="1"/>
        </p:nvCxnSpPr>
        <p:spPr>
          <a:xfrm>
            <a:off x="673017" y="3603201"/>
            <a:ext cx="179117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userDrawn="1"/>
        </p:nvCxnSpPr>
        <p:spPr>
          <a:xfrm>
            <a:off x="6785288" y="3603201"/>
            <a:ext cx="179117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userDrawn="1"/>
        </p:nvCxnSpPr>
        <p:spPr>
          <a:xfrm>
            <a:off x="9755197" y="3603201"/>
            <a:ext cx="179117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占位符 12"/>
          <p:cNvSpPr>
            <a:spLocks noGrp="1"/>
          </p:cNvSpPr>
          <p:nvPr>
            <p:ph type="body" sz="quarter" idx="14" hasCustomPrompt="1"/>
          </p:nvPr>
        </p:nvSpPr>
        <p:spPr>
          <a:xfrm>
            <a:off x="470204" y="3738804"/>
            <a:ext cx="2196797" cy="1540768"/>
          </a:xfrm>
          <a:prstGeom prst="rect">
            <a:avLst/>
          </a:prstGeom>
        </p:spPr>
        <p:txBody>
          <a:bodyPr vert="horz"/>
          <a:lstStyle>
            <a:lvl1pPr marL="0" marR="0" indent="0" algn="ctr" defTabSz="609600" rtl="0" eaLnBrk="1" fontAlgn="auto" latinLnBrk="0" hangingPunct="1">
              <a:lnSpc>
                <a:spcPct val="100000"/>
              </a:lnSpc>
              <a:spcBef>
                <a:spcPct val="20000"/>
              </a:spcBef>
              <a:spcAft>
                <a:spcPts val="0"/>
              </a:spcAft>
              <a:buClrTx/>
              <a:buSzTx/>
              <a:buFont typeface="Arial" panose="020B060402020209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a:t>
            </a:r>
          </a:p>
          <a:p>
            <a:pPr lvl="0"/>
            <a:endParaRPr kumimoji="1" lang="zh-CN" altLang="en-US" dirty="0"/>
          </a:p>
        </p:txBody>
      </p:sp>
      <p:sp>
        <p:nvSpPr>
          <p:cNvPr id="19" name="文本占位符 12"/>
          <p:cNvSpPr>
            <a:spLocks noGrp="1"/>
          </p:cNvSpPr>
          <p:nvPr>
            <p:ph type="body" sz="quarter" idx="15" hasCustomPrompt="1"/>
          </p:nvPr>
        </p:nvSpPr>
        <p:spPr>
          <a:xfrm>
            <a:off x="6582475" y="3738804"/>
            <a:ext cx="2196797" cy="1540768"/>
          </a:xfrm>
          <a:prstGeom prst="rect">
            <a:avLst/>
          </a:prstGeom>
        </p:spPr>
        <p:txBody>
          <a:bodyPr vert="horz"/>
          <a:lstStyle>
            <a:lvl1pPr marL="0" marR="0" indent="0" algn="ctr" defTabSz="609600" rtl="0" eaLnBrk="1" fontAlgn="auto" latinLnBrk="0" hangingPunct="1">
              <a:lnSpc>
                <a:spcPct val="100000"/>
              </a:lnSpc>
              <a:spcBef>
                <a:spcPct val="20000"/>
              </a:spcBef>
              <a:spcAft>
                <a:spcPts val="0"/>
              </a:spcAft>
              <a:buClrTx/>
              <a:buSzTx/>
              <a:buFont typeface="Arial" panose="020B060402020209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a:t>
            </a:r>
          </a:p>
          <a:p>
            <a:pPr lvl="0"/>
            <a:endParaRPr kumimoji="1" lang="zh-CN" altLang="en-US" dirty="0"/>
          </a:p>
        </p:txBody>
      </p:sp>
      <p:sp>
        <p:nvSpPr>
          <p:cNvPr id="20" name="文本占位符 12"/>
          <p:cNvSpPr>
            <a:spLocks noGrp="1"/>
          </p:cNvSpPr>
          <p:nvPr>
            <p:ph type="body" sz="quarter" idx="16" hasCustomPrompt="1"/>
          </p:nvPr>
        </p:nvSpPr>
        <p:spPr>
          <a:xfrm>
            <a:off x="9552384" y="3738804"/>
            <a:ext cx="2196797" cy="1540768"/>
          </a:xfrm>
          <a:prstGeom prst="rect">
            <a:avLst/>
          </a:prstGeom>
        </p:spPr>
        <p:txBody>
          <a:bodyPr vert="horz"/>
          <a:lstStyle>
            <a:lvl1pPr marL="0" marR="0" indent="0" algn="ctr" defTabSz="609600" rtl="0" eaLnBrk="1" fontAlgn="auto" latinLnBrk="0" hangingPunct="1">
              <a:lnSpc>
                <a:spcPct val="100000"/>
              </a:lnSpc>
              <a:spcBef>
                <a:spcPct val="20000"/>
              </a:spcBef>
              <a:spcAft>
                <a:spcPts val="0"/>
              </a:spcAft>
              <a:buClrTx/>
              <a:buSzTx/>
              <a:buFont typeface="Arial" panose="020B060402020209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a:t>
            </a:r>
          </a:p>
          <a:p>
            <a:pPr lvl="0"/>
            <a:endParaRPr kumimoji="1" lang="zh-CN" altLang="en-US" dirty="0"/>
          </a:p>
        </p:txBody>
      </p:sp>
      <p:sp>
        <p:nvSpPr>
          <p:cNvPr id="21" name="矩形 20"/>
          <p:cNvSpPr/>
          <p:nvPr userDrawn="1"/>
        </p:nvSpPr>
        <p:spPr>
          <a:xfrm>
            <a:off x="3060396" y="1716458"/>
            <a:ext cx="3036313" cy="3911599"/>
          </a:xfrm>
          <a:prstGeom prst="rect">
            <a:avLst/>
          </a:prstGeom>
          <a:solidFill>
            <a:srgbClr val="0058C4"/>
          </a:solidFill>
          <a:ln>
            <a:noFill/>
          </a:ln>
          <a:effectLst>
            <a:outerShdw blurRad="381000" dist="165100" dir="9240000" sx="106000" sy="106000" algn="ctr" rotWithShape="0">
              <a:srgbClr val="0058C4">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cxnSp>
        <p:nvCxnSpPr>
          <p:cNvPr id="22" name="直线连接符 21"/>
          <p:cNvCxnSpPr/>
          <p:nvPr userDrawn="1"/>
        </p:nvCxnSpPr>
        <p:spPr>
          <a:xfrm>
            <a:off x="3619971" y="3603201"/>
            <a:ext cx="1791171"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5"/>
          <a:stretch>
            <a:fillRect/>
          </a:stretch>
        </p:blipFill>
        <p:spPr>
          <a:xfrm>
            <a:off x="4237018" y="2053768"/>
            <a:ext cx="683065" cy="625761"/>
          </a:xfrm>
          <a:prstGeom prst="rect">
            <a:avLst/>
          </a:prstGeom>
        </p:spPr>
      </p:pic>
      <p:sp>
        <p:nvSpPr>
          <p:cNvPr id="24" name="文本占位符 12"/>
          <p:cNvSpPr>
            <a:spLocks noGrp="1"/>
          </p:cNvSpPr>
          <p:nvPr>
            <p:ph type="body" sz="quarter" idx="17"/>
          </p:nvPr>
        </p:nvSpPr>
        <p:spPr>
          <a:xfrm>
            <a:off x="3505447" y="2918886"/>
            <a:ext cx="2196797" cy="651631"/>
          </a:xfrm>
          <a:prstGeom prst="rect">
            <a:avLst/>
          </a:prstGeom>
        </p:spPr>
        <p:txBody>
          <a:bodyPr vert="horz"/>
          <a:lstStyle>
            <a:lvl1pPr marL="0" indent="0" algn="ctr" defTabSz="609600" rtl="0" eaLnBrk="1" latinLnBrk="0" hangingPunct="1">
              <a:buNone/>
              <a:defRPr lang="zh-CN" altLang="en-US" sz="1865"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25" name="文本占位符 12"/>
          <p:cNvSpPr>
            <a:spLocks noGrp="1"/>
          </p:cNvSpPr>
          <p:nvPr>
            <p:ph type="body" sz="quarter" idx="18" hasCustomPrompt="1"/>
          </p:nvPr>
        </p:nvSpPr>
        <p:spPr>
          <a:xfrm>
            <a:off x="3505447" y="3738804"/>
            <a:ext cx="2196797" cy="1540768"/>
          </a:xfrm>
          <a:prstGeom prst="rect">
            <a:avLst/>
          </a:prstGeom>
        </p:spPr>
        <p:txBody>
          <a:bodyPr vert="horz"/>
          <a:lstStyle>
            <a:lvl1pPr marL="0" marR="0" indent="0" algn="ctr" defTabSz="609600" rtl="0" eaLnBrk="1" fontAlgn="auto" latinLnBrk="0" hangingPunct="1">
              <a:lnSpc>
                <a:spcPct val="100000"/>
              </a:lnSpc>
              <a:spcBef>
                <a:spcPct val="20000"/>
              </a:spcBef>
              <a:spcAft>
                <a:spcPts val="0"/>
              </a:spcAft>
              <a:buClrTx/>
              <a:buSzTx/>
              <a:buFont typeface="Arial" panose="020B0604020202090204"/>
              <a:buNone/>
              <a:defRPr lang="zh-CN" altLang="en-US" sz="1600" kern="1200" dirty="0" smtClean="0">
                <a:solidFill>
                  <a:schemeClr val="bg1"/>
                </a:solidFill>
                <a:latin typeface="微软雅黑" panose="020B0503020204020204" pitchFamily="34" charset="-122"/>
                <a:ea typeface="微软雅黑" panose="020B0503020204020204" pitchFamily="34" charset="-122"/>
                <a:cs typeface="+mn-cs"/>
              </a:defRPr>
            </a:lvl1pPr>
          </a:lstStyle>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a:t>
            </a:r>
          </a:p>
          <a:p>
            <a:pPr lvl="0"/>
            <a:endParaRPr kumimoji="1" lang="zh-CN" altLang="en-US" dirty="0"/>
          </a:p>
        </p:txBody>
      </p:sp>
      <p:sp>
        <p:nvSpPr>
          <p:cNvPr id="26" name="文本占位符 12"/>
          <p:cNvSpPr>
            <a:spLocks noGrp="1"/>
          </p:cNvSpPr>
          <p:nvPr>
            <p:ph type="body" sz="quarter" idx="19" hasCustomPrompt="1"/>
          </p:nvPr>
        </p:nvSpPr>
        <p:spPr>
          <a:xfrm>
            <a:off x="470204" y="5925278"/>
            <a:ext cx="11304701" cy="651985"/>
          </a:xfrm>
          <a:prstGeom prst="rect">
            <a:avLst/>
          </a:prstGeom>
        </p:spPr>
        <p:txBody>
          <a:bodyPr vert="horz"/>
          <a:lstStyle>
            <a:lvl1pPr marL="0" marR="0" indent="0" algn="l" defTabSz="609600" rtl="0" eaLnBrk="1" fontAlgn="auto" latinLnBrk="0" hangingPunct="1">
              <a:lnSpc>
                <a:spcPct val="100000"/>
              </a:lnSpc>
              <a:spcBef>
                <a:spcPct val="20000"/>
              </a:spcBef>
              <a:spcAft>
                <a:spcPts val="0"/>
              </a:spcAft>
              <a:buClrTx/>
              <a:buSzTx/>
              <a:buFont typeface="Arial" panose="020B060402020209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单击此处编辑母版文本样式单击此处编辑母版文本样式单击此处编辑母版文本样式</a:t>
            </a:r>
          </a:p>
        </p:txBody>
      </p:sp>
      <p:pic>
        <p:nvPicPr>
          <p:cNvPr id="27" name="图片 26"/>
          <p:cNvPicPr>
            <a:picLocks noChangeAspect="1"/>
          </p:cNvPicPr>
          <p:nvPr userDrawn="1"/>
        </p:nvPicPr>
        <p:blipFill>
          <a:blip r:embed="rId6"/>
          <a:stretch>
            <a:fillRect/>
          </a:stretch>
        </p:blipFill>
        <p:spPr>
          <a:xfrm>
            <a:off x="9948362" y="176464"/>
            <a:ext cx="1938839" cy="749989"/>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0" name="文本占位符 12"/>
          <p:cNvSpPr>
            <a:spLocks noGrp="1"/>
          </p:cNvSpPr>
          <p:nvPr>
            <p:ph type="body" sz="quarter" idx="12"/>
          </p:nvPr>
        </p:nvSpPr>
        <p:spPr>
          <a:xfrm>
            <a:off x="3743020" y="3897455"/>
            <a:ext cx="2196797" cy="738716"/>
          </a:xfrm>
          <a:prstGeom prst="rect">
            <a:avLst/>
          </a:prstGeom>
        </p:spPr>
        <p:txBody>
          <a:bodyPr vert="horz"/>
          <a:lstStyle>
            <a:lvl1pPr marL="0" indent="0" algn="l" defTabSz="609600" rtl="0" eaLnBrk="1" latinLnBrk="0" hangingPunct="1">
              <a:buNone/>
              <a:defRPr lang="zh-CN" altLang="en-US" sz="1865" b="1" i="0"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cxnSp>
        <p:nvCxnSpPr>
          <p:cNvPr id="14" name="直线连接符 13"/>
          <p:cNvCxnSpPr/>
          <p:nvPr userDrawn="1"/>
        </p:nvCxnSpPr>
        <p:spPr>
          <a:xfrm>
            <a:off x="9146385" y="1950149"/>
            <a:ext cx="0" cy="34337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2"/>
          <a:stretch>
            <a:fillRect/>
          </a:stretch>
        </p:blipFill>
        <p:spPr>
          <a:xfrm>
            <a:off x="4237018" y="2053768"/>
            <a:ext cx="683065" cy="625761"/>
          </a:xfrm>
          <a:prstGeom prst="rect">
            <a:avLst/>
          </a:prstGeom>
        </p:spPr>
      </p:pic>
      <p:pic>
        <p:nvPicPr>
          <p:cNvPr id="27" name="图片 26"/>
          <p:cNvPicPr>
            <a:picLocks noChangeAspect="1"/>
          </p:cNvPicPr>
          <p:nvPr userDrawn="1"/>
        </p:nvPicPr>
        <p:blipFill>
          <a:blip r:embed="rId3"/>
          <a:stretch>
            <a:fillRect/>
          </a:stretch>
        </p:blipFill>
        <p:spPr>
          <a:xfrm>
            <a:off x="9948362" y="176464"/>
            <a:ext cx="1938839" cy="749989"/>
          </a:xfrm>
          <a:prstGeom prst="rect">
            <a:avLst/>
          </a:prstGeom>
        </p:spPr>
      </p:pic>
      <p:grpSp>
        <p:nvGrpSpPr>
          <p:cNvPr id="28" name="组合 27"/>
          <p:cNvGrpSpPr/>
          <p:nvPr userDrawn="1"/>
        </p:nvGrpSpPr>
        <p:grpSpPr>
          <a:xfrm>
            <a:off x="3921172" y="837092"/>
            <a:ext cx="4349656" cy="797317"/>
            <a:chOff x="-188073" y="695553"/>
            <a:chExt cx="3262242" cy="597988"/>
          </a:xfrm>
        </p:grpSpPr>
        <p:sp>
          <p:nvSpPr>
            <p:cNvPr id="29" name="平行四边形 28"/>
            <p:cNvSpPr/>
            <p:nvPr/>
          </p:nvSpPr>
          <p:spPr>
            <a:xfrm>
              <a:off x="-188073" y="695553"/>
              <a:ext cx="1809566" cy="597988"/>
            </a:xfrm>
            <a:prstGeom prst="parallelogram">
              <a:avLst/>
            </a:prstGeom>
            <a:solidFill>
              <a:srgbClr val="0059C4"/>
            </a:solidFill>
            <a:ln>
              <a:noFill/>
            </a:ln>
            <a:effectLst>
              <a:outerShdw blurRad="381000" dist="165100" dir="9240000" sx="106000" sy="106000" algn="ctr" rotWithShape="0">
                <a:srgbClr val="0058C4">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30" name="文本框 29"/>
            <p:cNvSpPr txBox="1"/>
            <p:nvPr/>
          </p:nvSpPr>
          <p:spPr>
            <a:xfrm>
              <a:off x="615748" y="776999"/>
              <a:ext cx="838886" cy="438581"/>
            </a:xfrm>
            <a:prstGeom prst="rect">
              <a:avLst/>
            </a:prstGeom>
            <a:noFill/>
          </p:spPr>
          <p:txBody>
            <a:bodyPr wrap="square" rtlCol="0">
              <a:spAutoFit/>
            </a:bodyPr>
            <a:lstStyle/>
            <a:p>
              <a:pPr algn="ctr"/>
              <a:r>
                <a:rPr lang="zh-CN" altLang="en-US" sz="3200" b="1" dirty="0">
                  <a:solidFill>
                    <a:schemeClr val="bg1"/>
                  </a:solidFill>
                  <a:latin typeface="Source Han Sans CN Bold" panose="020B0500000000000000" pitchFamily="34" charset="-128"/>
                  <a:ea typeface="Source Han Sans CN Bold" panose="020B0500000000000000" pitchFamily="34" charset="-128"/>
                </a:rPr>
                <a:t>目录</a:t>
              </a:r>
            </a:p>
          </p:txBody>
        </p:sp>
        <p:sp>
          <p:nvSpPr>
            <p:cNvPr id="31" name="文本框 30"/>
            <p:cNvSpPr txBox="1"/>
            <p:nvPr/>
          </p:nvSpPr>
          <p:spPr>
            <a:xfrm>
              <a:off x="1568170" y="770984"/>
              <a:ext cx="1505999" cy="438581"/>
            </a:xfrm>
            <a:prstGeom prst="rect">
              <a:avLst/>
            </a:prstGeom>
            <a:noFill/>
          </p:spPr>
          <p:txBody>
            <a:bodyPr wrap="square" rtlCol="0">
              <a:spAutoFit/>
            </a:bodyPr>
            <a:lstStyle/>
            <a:p>
              <a:pPr algn="ctr"/>
              <a:r>
                <a:rPr lang="en-GB" altLang="zh-CN" sz="3200" b="1" dirty="0">
                  <a:solidFill>
                    <a:srgbClr val="0058C4"/>
                  </a:solidFill>
                  <a:latin typeface="Roboto" pitchFamily="2" charset="0"/>
                  <a:ea typeface="Roboto" pitchFamily="2" charset="0"/>
                </a:rPr>
                <a:t>Contents</a:t>
              </a:r>
              <a:endParaRPr lang="zh-CN" altLang="en-US" sz="3200" b="1" dirty="0">
                <a:solidFill>
                  <a:srgbClr val="0058C4"/>
                </a:solidFill>
                <a:latin typeface="Roboto" pitchFamily="2" charset="0"/>
                <a:ea typeface="PingFang TC Medium" panose="020B0400000000000000" pitchFamily="34" charset="-120"/>
              </a:endParaRPr>
            </a:p>
          </p:txBody>
        </p:sp>
      </p:grpSp>
      <p:sp>
        <p:nvSpPr>
          <p:cNvPr id="42" name="文本占位符 12"/>
          <p:cNvSpPr>
            <a:spLocks noGrp="1"/>
          </p:cNvSpPr>
          <p:nvPr>
            <p:ph type="body" sz="quarter" idx="17" hasCustomPrompt="1"/>
          </p:nvPr>
        </p:nvSpPr>
        <p:spPr>
          <a:xfrm>
            <a:off x="3743020" y="4869161"/>
            <a:ext cx="2196797" cy="1611851"/>
          </a:xfrm>
          <a:prstGeom prst="rect">
            <a:avLst/>
          </a:prstGeom>
        </p:spPr>
        <p:txBody>
          <a:bodyPr vert="horz"/>
          <a:lstStyle>
            <a:lvl1pPr marL="0" marR="0" indent="0" algn="l" defTabSz="609600" rtl="0" eaLnBrk="1" fontAlgn="auto" latinLnBrk="0" hangingPunct="1">
              <a:lnSpc>
                <a:spcPct val="100000"/>
              </a:lnSpc>
              <a:spcBef>
                <a:spcPct val="20000"/>
              </a:spcBef>
              <a:spcAft>
                <a:spcPts val="0"/>
              </a:spcAft>
              <a:buClrTx/>
              <a:buSzTx/>
              <a:buFont typeface="Arial" panose="020B0604020202090204"/>
              <a:buNone/>
              <a:defRPr lang="zh-CN" altLang="en-US" sz="1400" b="0" i="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a:t>
            </a:r>
          </a:p>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endParaRPr kumimoji="1" lang="zh-CN" altLang="en-US" dirty="0"/>
          </a:p>
        </p:txBody>
      </p:sp>
      <p:sp>
        <p:nvSpPr>
          <p:cNvPr id="43" name="文本占位符 12"/>
          <p:cNvSpPr>
            <a:spLocks noGrp="1"/>
          </p:cNvSpPr>
          <p:nvPr>
            <p:ph type="body" sz="quarter" idx="18"/>
          </p:nvPr>
        </p:nvSpPr>
        <p:spPr>
          <a:xfrm>
            <a:off x="1055318" y="3897455"/>
            <a:ext cx="2196797" cy="738716"/>
          </a:xfrm>
          <a:prstGeom prst="rect">
            <a:avLst/>
          </a:prstGeom>
        </p:spPr>
        <p:txBody>
          <a:bodyPr vert="horz"/>
          <a:lstStyle>
            <a:lvl1pPr marL="0" indent="0" algn="l" defTabSz="609600" rtl="0" eaLnBrk="1" latinLnBrk="0" hangingPunct="1">
              <a:buNone/>
              <a:defRPr lang="zh-CN" altLang="en-US" sz="1865" b="1" i="0"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44" name="文本占位符 12"/>
          <p:cNvSpPr>
            <a:spLocks noGrp="1"/>
          </p:cNvSpPr>
          <p:nvPr>
            <p:ph type="body" sz="quarter" idx="19" hasCustomPrompt="1"/>
          </p:nvPr>
        </p:nvSpPr>
        <p:spPr>
          <a:xfrm>
            <a:off x="1055318" y="4869161"/>
            <a:ext cx="2196797" cy="1611851"/>
          </a:xfrm>
          <a:prstGeom prst="rect">
            <a:avLst/>
          </a:prstGeom>
        </p:spPr>
        <p:txBody>
          <a:bodyPr vert="horz"/>
          <a:lstStyle>
            <a:lvl1pPr marL="0" marR="0" indent="0" algn="l" defTabSz="609600" rtl="0" eaLnBrk="1" fontAlgn="auto" latinLnBrk="0" hangingPunct="1">
              <a:lnSpc>
                <a:spcPct val="100000"/>
              </a:lnSpc>
              <a:spcBef>
                <a:spcPct val="20000"/>
              </a:spcBef>
              <a:spcAft>
                <a:spcPts val="0"/>
              </a:spcAft>
              <a:buClrTx/>
              <a:buSzTx/>
              <a:buFont typeface="Arial" panose="020B0604020202090204"/>
              <a:buNone/>
              <a:defRPr lang="zh-CN" altLang="en-US" sz="1400" b="0" i="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a:t>
            </a:r>
          </a:p>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endParaRPr kumimoji="1" lang="zh-CN" altLang="en-US" dirty="0"/>
          </a:p>
        </p:txBody>
      </p:sp>
      <p:sp>
        <p:nvSpPr>
          <p:cNvPr id="45" name="文本占位符 12"/>
          <p:cNvSpPr>
            <a:spLocks noGrp="1"/>
          </p:cNvSpPr>
          <p:nvPr>
            <p:ph type="body" sz="quarter" idx="20"/>
          </p:nvPr>
        </p:nvSpPr>
        <p:spPr>
          <a:xfrm>
            <a:off x="6623936" y="3897455"/>
            <a:ext cx="2196797" cy="738716"/>
          </a:xfrm>
          <a:prstGeom prst="rect">
            <a:avLst/>
          </a:prstGeom>
        </p:spPr>
        <p:txBody>
          <a:bodyPr vert="horz"/>
          <a:lstStyle>
            <a:lvl1pPr marL="0" indent="0" algn="l" defTabSz="609600" rtl="0" eaLnBrk="1" latinLnBrk="0" hangingPunct="1">
              <a:buNone/>
              <a:defRPr lang="zh-CN" altLang="en-US" sz="1865" b="1" i="0"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46" name="文本占位符 12"/>
          <p:cNvSpPr>
            <a:spLocks noGrp="1"/>
          </p:cNvSpPr>
          <p:nvPr>
            <p:ph type="body" sz="quarter" idx="21" hasCustomPrompt="1"/>
          </p:nvPr>
        </p:nvSpPr>
        <p:spPr>
          <a:xfrm>
            <a:off x="6623936" y="4869161"/>
            <a:ext cx="2196797" cy="1611851"/>
          </a:xfrm>
          <a:prstGeom prst="rect">
            <a:avLst/>
          </a:prstGeom>
        </p:spPr>
        <p:txBody>
          <a:bodyPr vert="horz"/>
          <a:lstStyle>
            <a:lvl1pPr marL="0" marR="0" indent="0" algn="l" defTabSz="609600" rtl="0" eaLnBrk="1" fontAlgn="auto" latinLnBrk="0" hangingPunct="1">
              <a:lnSpc>
                <a:spcPct val="100000"/>
              </a:lnSpc>
              <a:spcBef>
                <a:spcPct val="20000"/>
              </a:spcBef>
              <a:spcAft>
                <a:spcPts val="0"/>
              </a:spcAft>
              <a:buClrTx/>
              <a:buSzTx/>
              <a:buFont typeface="Arial" panose="020B0604020202090204"/>
              <a:buNone/>
              <a:defRPr lang="zh-CN" altLang="en-US" sz="1400" b="0" i="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a:t>
            </a:r>
          </a:p>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endParaRPr kumimoji="1" lang="zh-CN" altLang="en-US" dirty="0"/>
          </a:p>
        </p:txBody>
      </p:sp>
      <p:sp>
        <p:nvSpPr>
          <p:cNvPr id="47" name="文本占位符 12"/>
          <p:cNvSpPr>
            <a:spLocks noGrp="1"/>
          </p:cNvSpPr>
          <p:nvPr>
            <p:ph type="body" sz="quarter" idx="22"/>
          </p:nvPr>
        </p:nvSpPr>
        <p:spPr>
          <a:xfrm>
            <a:off x="9408246" y="3897455"/>
            <a:ext cx="2196797" cy="738716"/>
          </a:xfrm>
          <a:prstGeom prst="rect">
            <a:avLst/>
          </a:prstGeom>
        </p:spPr>
        <p:txBody>
          <a:bodyPr vert="horz"/>
          <a:lstStyle>
            <a:lvl1pPr marL="0" indent="0" algn="l" defTabSz="609600" rtl="0" eaLnBrk="1" latinLnBrk="0" hangingPunct="1">
              <a:buNone/>
              <a:defRPr lang="zh-CN" altLang="en-US" sz="1865" b="1" i="0"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48" name="文本占位符 12"/>
          <p:cNvSpPr>
            <a:spLocks noGrp="1"/>
          </p:cNvSpPr>
          <p:nvPr>
            <p:ph type="body" sz="quarter" idx="23" hasCustomPrompt="1"/>
          </p:nvPr>
        </p:nvSpPr>
        <p:spPr>
          <a:xfrm>
            <a:off x="9408246" y="4869161"/>
            <a:ext cx="2196797" cy="1611851"/>
          </a:xfrm>
          <a:prstGeom prst="rect">
            <a:avLst/>
          </a:prstGeom>
        </p:spPr>
        <p:txBody>
          <a:bodyPr vert="horz"/>
          <a:lstStyle>
            <a:lvl1pPr marL="0" marR="0" indent="0" algn="l" defTabSz="609600" rtl="0" eaLnBrk="1" fontAlgn="auto" latinLnBrk="0" hangingPunct="1">
              <a:lnSpc>
                <a:spcPct val="100000"/>
              </a:lnSpc>
              <a:spcBef>
                <a:spcPct val="20000"/>
              </a:spcBef>
              <a:spcAft>
                <a:spcPts val="0"/>
              </a:spcAft>
              <a:buClrTx/>
              <a:buSzTx/>
              <a:buFont typeface="Arial" panose="020B0604020202090204"/>
              <a:buNone/>
              <a:defRPr lang="zh-CN" altLang="en-US" sz="1400" b="0" i="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a:t>
            </a:r>
          </a:p>
          <a:p>
            <a:pPr marL="0" marR="0" lvl="0" indent="0" algn="l" defTabSz="609600" rtl="0" eaLnBrk="1" fontAlgn="auto" latinLnBrk="0" hangingPunct="1">
              <a:lnSpc>
                <a:spcPct val="100000"/>
              </a:lnSpc>
              <a:spcBef>
                <a:spcPct val="20000"/>
              </a:spcBef>
              <a:spcAft>
                <a:spcPts val="0"/>
              </a:spcAft>
              <a:buClrTx/>
              <a:buSzTx/>
              <a:buFont typeface="Arial" panose="020B0604020202090204"/>
              <a:buNone/>
              <a:defRPr/>
            </a:pPr>
            <a:endParaRPr kumimoji="1"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244851" y="358117"/>
            <a:ext cx="6540500" cy="625387"/>
          </a:xfrm>
          <a:prstGeom prst="rect">
            <a:avLst/>
          </a:prstGeom>
        </p:spPr>
        <p:txBody>
          <a:bodyPr vert="horz"/>
          <a:lstStyle>
            <a:lvl1pPr marL="0" indent="0" algn="ctr" defTabSz="609600" rtl="0" eaLnBrk="1" latinLnBrk="0" hangingPunct="1">
              <a:buNone/>
              <a:defRPr lang="zh-CN" altLang="en-US" sz="3200" b="1" kern="1200" dirty="0" smtClean="0">
                <a:solidFill>
                  <a:srgbClr val="0058C4"/>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9" name="文本占位符 8"/>
          <p:cNvSpPr>
            <a:spLocks noGrp="1"/>
          </p:cNvSpPr>
          <p:nvPr>
            <p:ph type="body" sz="quarter" idx="11"/>
          </p:nvPr>
        </p:nvSpPr>
        <p:spPr>
          <a:xfrm>
            <a:off x="3244851" y="983504"/>
            <a:ext cx="6540500" cy="385304"/>
          </a:xfrm>
          <a:prstGeom prst="rect">
            <a:avLst/>
          </a:prstGeom>
        </p:spPr>
        <p:txBody>
          <a:bodyPr vert="horz"/>
          <a:lstStyle>
            <a:lvl1pPr marL="0" indent="0" algn="ctr" defTabSz="609600" rtl="0" eaLnBrk="1" latinLnBrk="0" hangingPunct="1">
              <a:buNone/>
              <a:defRPr lang="zh-CN" altLang="en-US" sz="1865"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pic>
        <p:nvPicPr>
          <p:cNvPr id="5" name="图片 4"/>
          <p:cNvPicPr>
            <a:picLocks noChangeAspect="1"/>
          </p:cNvPicPr>
          <p:nvPr userDrawn="1"/>
        </p:nvPicPr>
        <p:blipFill>
          <a:blip r:embed="rId2"/>
          <a:stretch>
            <a:fillRect/>
          </a:stretch>
        </p:blipFill>
        <p:spPr>
          <a:xfrm>
            <a:off x="515605" y="433139"/>
            <a:ext cx="1938839" cy="749989"/>
          </a:xfrm>
          <a:prstGeom prst="rect">
            <a:avLst/>
          </a:prstGeom>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244851" y="358117"/>
            <a:ext cx="6540500" cy="625387"/>
          </a:xfrm>
          <a:prstGeom prst="rect">
            <a:avLst/>
          </a:prstGeom>
        </p:spPr>
        <p:txBody>
          <a:bodyPr vert="horz"/>
          <a:lstStyle>
            <a:lvl1pPr marL="0" indent="0" algn="ctr" defTabSz="609600" rtl="0" eaLnBrk="1" latinLnBrk="0" hangingPunct="1">
              <a:buNone/>
              <a:defRPr lang="zh-CN" altLang="en-US" sz="3200" b="1" kern="1200" dirty="0" smtClean="0">
                <a:solidFill>
                  <a:srgbClr val="0058C4"/>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9" name="文本占位符 8"/>
          <p:cNvSpPr>
            <a:spLocks noGrp="1"/>
          </p:cNvSpPr>
          <p:nvPr>
            <p:ph type="body" sz="quarter" idx="11"/>
          </p:nvPr>
        </p:nvSpPr>
        <p:spPr>
          <a:xfrm>
            <a:off x="3244851" y="983504"/>
            <a:ext cx="6540500" cy="385304"/>
          </a:xfrm>
          <a:prstGeom prst="rect">
            <a:avLst/>
          </a:prstGeom>
        </p:spPr>
        <p:txBody>
          <a:bodyPr vert="horz"/>
          <a:lstStyle>
            <a:lvl1pPr marL="0" indent="0" algn="ctr" defTabSz="609600" rtl="0" eaLnBrk="1" latinLnBrk="0" hangingPunct="1">
              <a:buNone/>
              <a:defRPr lang="zh-CN" altLang="en-US" sz="1865"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grpSp>
        <p:nvGrpSpPr>
          <p:cNvPr id="5" name="组合 4"/>
          <p:cNvGrpSpPr/>
          <p:nvPr userDrawn="1"/>
        </p:nvGrpSpPr>
        <p:grpSpPr>
          <a:xfrm>
            <a:off x="4746771" y="1749833"/>
            <a:ext cx="2698452" cy="4279904"/>
            <a:chOff x="3560078" y="1374083"/>
            <a:chExt cx="2023839" cy="3209928"/>
          </a:xfrm>
          <a:effectLst>
            <a:outerShdw blurRad="381000" dist="165100" dir="9240000" sx="106000" sy="106000" algn="ctr" rotWithShape="0">
              <a:srgbClr val="0058C4">
                <a:alpha val="63000"/>
              </a:srgbClr>
            </a:outerShdw>
          </a:effectLst>
        </p:grpSpPr>
        <p:sp>
          <p:nvSpPr>
            <p:cNvPr id="6" name="矩形 5"/>
            <p:cNvSpPr/>
            <p:nvPr/>
          </p:nvSpPr>
          <p:spPr>
            <a:xfrm>
              <a:off x="3560080" y="1650312"/>
              <a:ext cx="2023837" cy="2933699"/>
            </a:xfrm>
            <a:prstGeom prst="rect">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nvGrpSpPr>
            <p:cNvPr id="8" name="组合 7"/>
            <p:cNvGrpSpPr/>
            <p:nvPr/>
          </p:nvGrpSpPr>
          <p:grpSpPr>
            <a:xfrm>
              <a:off x="3560078" y="1374083"/>
              <a:ext cx="2023839" cy="1107664"/>
              <a:chOff x="3560078" y="1374083"/>
              <a:chExt cx="2023839" cy="1107664"/>
            </a:xfrm>
          </p:grpSpPr>
          <p:sp>
            <p:nvSpPr>
              <p:cNvPr id="10" name="矩形 9"/>
              <p:cNvSpPr/>
              <p:nvPr/>
            </p:nvSpPr>
            <p:spPr>
              <a:xfrm>
                <a:off x="3560080" y="1374083"/>
                <a:ext cx="2023837" cy="27623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11" name="三角形 10"/>
              <p:cNvSpPr/>
              <p:nvPr/>
            </p:nvSpPr>
            <p:spPr>
              <a:xfrm rot="10800000">
                <a:off x="3560078" y="1650311"/>
                <a:ext cx="2023837" cy="831436"/>
              </a:xfrm>
              <a:prstGeom prst="triangle">
                <a:avLst>
                  <a:gd name="adj" fmla="val 49287"/>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grpSp>
      <p:grpSp>
        <p:nvGrpSpPr>
          <p:cNvPr id="12" name="组合 11"/>
          <p:cNvGrpSpPr/>
          <p:nvPr userDrawn="1"/>
        </p:nvGrpSpPr>
        <p:grpSpPr>
          <a:xfrm>
            <a:off x="1347429" y="1883444"/>
            <a:ext cx="2698452" cy="4279904"/>
            <a:chOff x="3560078" y="1374083"/>
            <a:chExt cx="2023839" cy="3209928"/>
          </a:xfrm>
          <a:effectLst/>
        </p:grpSpPr>
        <p:sp>
          <p:nvSpPr>
            <p:cNvPr id="13" name="矩形 12"/>
            <p:cNvSpPr/>
            <p:nvPr/>
          </p:nvSpPr>
          <p:spPr>
            <a:xfrm>
              <a:off x="3560080" y="1650312"/>
              <a:ext cx="2023837" cy="293369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nvGrpSpPr>
            <p:cNvPr id="14" name="组合 13"/>
            <p:cNvGrpSpPr/>
            <p:nvPr/>
          </p:nvGrpSpPr>
          <p:grpSpPr>
            <a:xfrm>
              <a:off x="3560078" y="1374083"/>
              <a:ext cx="2023839" cy="1107664"/>
              <a:chOff x="3560078" y="1374083"/>
              <a:chExt cx="2023839" cy="1107664"/>
            </a:xfrm>
          </p:grpSpPr>
          <p:sp>
            <p:nvSpPr>
              <p:cNvPr id="15" name="矩形 14"/>
              <p:cNvSpPr/>
              <p:nvPr/>
            </p:nvSpPr>
            <p:spPr>
              <a:xfrm>
                <a:off x="3560080" y="1374083"/>
                <a:ext cx="2023837" cy="276230"/>
              </a:xfrm>
              <a:prstGeom prst="rect">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16" name="三角形 15"/>
              <p:cNvSpPr/>
              <p:nvPr/>
            </p:nvSpPr>
            <p:spPr>
              <a:xfrm rot="10800000">
                <a:off x="3560078" y="1650311"/>
                <a:ext cx="2023837" cy="831436"/>
              </a:xfrm>
              <a:prstGeom prst="triangle">
                <a:avLst>
                  <a:gd name="adj" fmla="val 49287"/>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grpSp>
      <p:sp>
        <p:nvSpPr>
          <p:cNvPr id="17" name="圆角矩形 16"/>
          <p:cNvSpPr/>
          <p:nvPr userDrawn="1"/>
        </p:nvSpPr>
        <p:spPr>
          <a:xfrm>
            <a:off x="1830348" y="5521506"/>
            <a:ext cx="1840085" cy="360711"/>
          </a:xfrm>
          <a:prstGeom prst="roundRect">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grpSp>
        <p:nvGrpSpPr>
          <p:cNvPr id="18" name="组合 17"/>
          <p:cNvGrpSpPr/>
          <p:nvPr userDrawn="1"/>
        </p:nvGrpSpPr>
        <p:grpSpPr>
          <a:xfrm>
            <a:off x="8146118" y="1883444"/>
            <a:ext cx="2698452" cy="4279904"/>
            <a:chOff x="3560078" y="1374083"/>
            <a:chExt cx="2023839" cy="3209928"/>
          </a:xfrm>
          <a:effectLst/>
        </p:grpSpPr>
        <p:sp>
          <p:nvSpPr>
            <p:cNvPr id="19" name="矩形 18"/>
            <p:cNvSpPr/>
            <p:nvPr/>
          </p:nvSpPr>
          <p:spPr>
            <a:xfrm>
              <a:off x="3560080" y="1650312"/>
              <a:ext cx="2023837" cy="293369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nvGrpSpPr>
            <p:cNvPr id="20" name="组合 19"/>
            <p:cNvGrpSpPr/>
            <p:nvPr/>
          </p:nvGrpSpPr>
          <p:grpSpPr>
            <a:xfrm>
              <a:off x="3560078" y="1374083"/>
              <a:ext cx="2023839" cy="1107664"/>
              <a:chOff x="3560078" y="1374083"/>
              <a:chExt cx="2023839" cy="1107664"/>
            </a:xfrm>
          </p:grpSpPr>
          <p:sp>
            <p:nvSpPr>
              <p:cNvPr id="21" name="矩形 20"/>
              <p:cNvSpPr/>
              <p:nvPr/>
            </p:nvSpPr>
            <p:spPr>
              <a:xfrm>
                <a:off x="3560080" y="1374083"/>
                <a:ext cx="2023837" cy="276230"/>
              </a:xfrm>
              <a:prstGeom prst="rect">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22" name="三角形 21"/>
              <p:cNvSpPr/>
              <p:nvPr/>
            </p:nvSpPr>
            <p:spPr>
              <a:xfrm rot="10800000">
                <a:off x="3560078" y="1650311"/>
                <a:ext cx="2023837" cy="831436"/>
              </a:xfrm>
              <a:prstGeom prst="triangle">
                <a:avLst>
                  <a:gd name="adj" fmla="val 49287"/>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grpSp>
      </p:grpSp>
      <p:sp>
        <p:nvSpPr>
          <p:cNvPr id="23" name="圆角矩形 22"/>
          <p:cNvSpPr/>
          <p:nvPr userDrawn="1"/>
        </p:nvSpPr>
        <p:spPr>
          <a:xfrm>
            <a:off x="8629038" y="5521506"/>
            <a:ext cx="1840085" cy="360711"/>
          </a:xfrm>
          <a:prstGeom prst="roundRect">
            <a:avLst/>
          </a:prstGeom>
          <a:solidFill>
            <a:srgbClr val="005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4" name="文本占位符 12"/>
          <p:cNvSpPr>
            <a:spLocks noGrp="1"/>
          </p:cNvSpPr>
          <p:nvPr>
            <p:ph type="body" sz="quarter" idx="12"/>
          </p:nvPr>
        </p:nvSpPr>
        <p:spPr>
          <a:xfrm>
            <a:off x="1577110" y="2004486"/>
            <a:ext cx="2196797" cy="651631"/>
          </a:xfrm>
          <a:prstGeom prst="rect">
            <a:avLst/>
          </a:prstGeom>
        </p:spPr>
        <p:txBody>
          <a:bodyPr vert="horz"/>
          <a:lstStyle>
            <a:lvl1pPr marL="0" indent="0" algn="ctr" defTabSz="609600" rtl="0" eaLnBrk="1" latinLnBrk="0" hangingPunct="1">
              <a:buNone/>
              <a:defRPr lang="zh-CN" altLang="en-US" sz="1865"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25" name="文本占位符 12"/>
          <p:cNvSpPr>
            <a:spLocks noGrp="1"/>
          </p:cNvSpPr>
          <p:nvPr>
            <p:ph type="body" sz="quarter" idx="14" hasCustomPrompt="1"/>
          </p:nvPr>
        </p:nvSpPr>
        <p:spPr>
          <a:xfrm>
            <a:off x="1577110" y="3738804"/>
            <a:ext cx="2196797" cy="1540768"/>
          </a:xfrm>
          <a:prstGeom prst="rect">
            <a:avLst/>
          </a:prstGeom>
        </p:spPr>
        <p:txBody>
          <a:bodyPr vert="horz"/>
          <a:lstStyle>
            <a:lvl1pPr marL="0" marR="0" indent="0" algn="ctr" defTabSz="609600" rtl="0" eaLnBrk="1" fontAlgn="auto" latinLnBrk="0" hangingPunct="1">
              <a:lnSpc>
                <a:spcPct val="100000"/>
              </a:lnSpc>
              <a:spcBef>
                <a:spcPct val="20000"/>
              </a:spcBef>
              <a:spcAft>
                <a:spcPts val="0"/>
              </a:spcAft>
              <a:buClrTx/>
              <a:buSzTx/>
              <a:buFont typeface="Arial" panose="020B060402020209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a:t>
            </a:r>
          </a:p>
          <a:p>
            <a:pPr lvl="0"/>
            <a:endParaRPr kumimoji="1" lang="zh-CN" altLang="en-US" dirty="0"/>
          </a:p>
        </p:txBody>
      </p:sp>
      <p:sp>
        <p:nvSpPr>
          <p:cNvPr id="26" name="文本占位符 12"/>
          <p:cNvSpPr>
            <a:spLocks noGrp="1"/>
          </p:cNvSpPr>
          <p:nvPr>
            <p:ph type="body" sz="quarter" idx="15"/>
          </p:nvPr>
        </p:nvSpPr>
        <p:spPr>
          <a:xfrm>
            <a:off x="8400256" y="2004486"/>
            <a:ext cx="2196797" cy="651631"/>
          </a:xfrm>
          <a:prstGeom prst="rect">
            <a:avLst/>
          </a:prstGeom>
        </p:spPr>
        <p:txBody>
          <a:bodyPr vert="horz"/>
          <a:lstStyle>
            <a:lvl1pPr marL="0" indent="0" algn="ctr" defTabSz="609600" rtl="0" eaLnBrk="1" latinLnBrk="0" hangingPunct="1">
              <a:buNone/>
              <a:defRPr lang="zh-CN" altLang="en-US" sz="1865"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27" name="文本占位符 12"/>
          <p:cNvSpPr>
            <a:spLocks noGrp="1"/>
          </p:cNvSpPr>
          <p:nvPr>
            <p:ph type="body" sz="quarter" idx="16" hasCustomPrompt="1"/>
          </p:nvPr>
        </p:nvSpPr>
        <p:spPr>
          <a:xfrm>
            <a:off x="8400256" y="3738804"/>
            <a:ext cx="2196797" cy="1540768"/>
          </a:xfrm>
          <a:prstGeom prst="rect">
            <a:avLst/>
          </a:prstGeom>
        </p:spPr>
        <p:txBody>
          <a:bodyPr vert="horz"/>
          <a:lstStyle>
            <a:lvl1pPr marL="0" marR="0" indent="0" algn="ctr" defTabSz="609600" rtl="0" eaLnBrk="1" fontAlgn="auto" latinLnBrk="0" hangingPunct="1">
              <a:lnSpc>
                <a:spcPct val="100000"/>
              </a:lnSpc>
              <a:spcBef>
                <a:spcPct val="20000"/>
              </a:spcBef>
              <a:spcAft>
                <a:spcPts val="0"/>
              </a:spcAft>
              <a:buClrTx/>
              <a:buSzTx/>
              <a:buFont typeface="Arial" panose="020B0604020202090204"/>
              <a:buNone/>
              <a:defRPr lang="zh-CN" altLang="en-US" sz="1600"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stStyle>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a:t>
            </a:r>
          </a:p>
          <a:p>
            <a:pPr lvl="0"/>
            <a:endParaRPr kumimoji="1" lang="zh-CN" altLang="en-US" dirty="0"/>
          </a:p>
        </p:txBody>
      </p:sp>
      <p:sp>
        <p:nvSpPr>
          <p:cNvPr id="28" name="文本占位符 12"/>
          <p:cNvSpPr>
            <a:spLocks noGrp="1"/>
          </p:cNvSpPr>
          <p:nvPr>
            <p:ph type="body" sz="quarter" idx="17"/>
          </p:nvPr>
        </p:nvSpPr>
        <p:spPr>
          <a:xfrm>
            <a:off x="5039883" y="2004486"/>
            <a:ext cx="2196797" cy="651631"/>
          </a:xfrm>
          <a:prstGeom prst="rect">
            <a:avLst/>
          </a:prstGeom>
        </p:spPr>
        <p:txBody>
          <a:bodyPr vert="horz"/>
          <a:lstStyle>
            <a:lvl1pPr marL="0" indent="0" algn="ctr" defTabSz="609600" rtl="0" eaLnBrk="1" latinLnBrk="0" hangingPunct="1">
              <a:buNone/>
              <a:defRPr lang="zh-CN" altLang="en-US" sz="1865" b="1" kern="1200" dirty="0" smtClean="0">
                <a:solidFill>
                  <a:srgbClr val="0059C4"/>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29" name="文本占位符 12"/>
          <p:cNvSpPr>
            <a:spLocks noGrp="1"/>
          </p:cNvSpPr>
          <p:nvPr>
            <p:ph type="body" sz="quarter" idx="18" hasCustomPrompt="1"/>
          </p:nvPr>
        </p:nvSpPr>
        <p:spPr>
          <a:xfrm>
            <a:off x="5039883" y="3738804"/>
            <a:ext cx="2196797" cy="1540768"/>
          </a:xfrm>
          <a:prstGeom prst="rect">
            <a:avLst/>
          </a:prstGeom>
        </p:spPr>
        <p:txBody>
          <a:bodyPr vert="horz"/>
          <a:lstStyle>
            <a:lvl1pPr marL="0" marR="0" indent="0" algn="ctr" defTabSz="609600" rtl="0" eaLnBrk="1" fontAlgn="auto" latinLnBrk="0" hangingPunct="1">
              <a:lnSpc>
                <a:spcPct val="100000"/>
              </a:lnSpc>
              <a:spcBef>
                <a:spcPct val="20000"/>
              </a:spcBef>
              <a:spcAft>
                <a:spcPts val="0"/>
              </a:spcAft>
              <a:buClrTx/>
              <a:buSzTx/>
              <a:buFont typeface="Arial" panose="020B0604020202090204"/>
              <a:buNone/>
              <a:defRPr lang="zh-CN" altLang="en-US" sz="1600" kern="1200" dirty="0" smtClean="0">
                <a:solidFill>
                  <a:schemeClr val="bg1"/>
                </a:solidFill>
                <a:latin typeface="微软雅黑" panose="020B0503020204020204" pitchFamily="34" charset="-122"/>
                <a:ea typeface="微软雅黑" panose="020B0503020204020204" pitchFamily="34" charset="-122"/>
                <a:cs typeface="+mn-cs"/>
              </a:defRPr>
            </a:lvl1pPr>
          </a:lstStyle>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ctr" defTabSz="609600" rtl="0" eaLnBrk="1" fontAlgn="auto" latinLnBrk="0" hangingPunct="1">
              <a:lnSpc>
                <a:spcPct val="100000"/>
              </a:lnSpc>
              <a:spcBef>
                <a:spcPct val="20000"/>
              </a:spcBef>
              <a:spcAft>
                <a:spcPts val="0"/>
              </a:spcAft>
              <a:buClrTx/>
              <a:buSzTx/>
              <a:buFont typeface="Arial" panose="020B0604020202090204"/>
              <a:buNone/>
              <a:defRPr/>
            </a:pPr>
            <a:r>
              <a:rPr kumimoji="1" lang="zh-CN" altLang="en-US" dirty="0"/>
              <a:t>单击此处编辑母版文本样式</a:t>
            </a:r>
          </a:p>
          <a:p>
            <a:pPr lvl="0"/>
            <a:endParaRPr kumimoji="1" lang="zh-CN" altLang="en-US" dirty="0"/>
          </a:p>
        </p:txBody>
      </p:sp>
      <p:pic>
        <p:nvPicPr>
          <p:cNvPr id="30" name="图片 29"/>
          <p:cNvPicPr>
            <a:picLocks noChangeAspect="1"/>
          </p:cNvPicPr>
          <p:nvPr userDrawn="1"/>
        </p:nvPicPr>
        <p:blipFill>
          <a:blip r:embed="rId2"/>
          <a:stretch>
            <a:fillRect/>
          </a:stretch>
        </p:blipFill>
        <p:spPr>
          <a:xfrm>
            <a:off x="515605" y="433139"/>
            <a:ext cx="1938839" cy="749989"/>
          </a:xfrm>
          <a:prstGeom prst="rect">
            <a:avLst/>
          </a:prstGeom>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244851" y="358117"/>
            <a:ext cx="6540500" cy="625387"/>
          </a:xfrm>
          <a:prstGeom prst="rect">
            <a:avLst/>
          </a:prstGeom>
        </p:spPr>
        <p:txBody>
          <a:bodyPr vert="horz"/>
          <a:lstStyle>
            <a:lvl1pPr marL="0" indent="0" algn="ctr" defTabSz="609600" rtl="0" eaLnBrk="1" latinLnBrk="0" hangingPunct="1">
              <a:buNone/>
              <a:defRPr lang="zh-CN" altLang="en-US" sz="3200" b="1" kern="1200" dirty="0" smtClean="0">
                <a:solidFill>
                  <a:srgbClr val="0058C4"/>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9" name="文本占位符 8"/>
          <p:cNvSpPr>
            <a:spLocks noGrp="1"/>
          </p:cNvSpPr>
          <p:nvPr>
            <p:ph type="body" sz="quarter" idx="11"/>
          </p:nvPr>
        </p:nvSpPr>
        <p:spPr>
          <a:xfrm>
            <a:off x="3244851" y="983504"/>
            <a:ext cx="6540500" cy="385304"/>
          </a:xfrm>
          <a:prstGeom prst="rect">
            <a:avLst/>
          </a:prstGeom>
        </p:spPr>
        <p:txBody>
          <a:bodyPr vert="horz"/>
          <a:lstStyle>
            <a:lvl1pPr marL="0" indent="0" algn="ctr" defTabSz="609600" rtl="0" eaLnBrk="1" latinLnBrk="0" hangingPunct="1">
              <a:buNone/>
              <a:defRPr lang="zh-CN" altLang="en-US" sz="1865"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5" name="剪去对角的矩形 4"/>
          <p:cNvSpPr/>
          <p:nvPr userDrawn="1"/>
        </p:nvSpPr>
        <p:spPr>
          <a:xfrm>
            <a:off x="424597" y="2630185"/>
            <a:ext cx="11379200" cy="1777524"/>
          </a:xfrm>
          <a:prstGeom prst="snip2DiagRect">
            <a:avLst>
              <a:gd name="adj1" fmla="val 0"/>
              <a:gd name="adj2" fmla="val 50000"/>
            </a:avLst>
          </a:prstGeom>
          <a:solidFill>
            <a:srgbClr val="0059C4"/>
          </a:solidFill>
          <a:ln>
            <a:noFill/>
          </a:ln>
          <a:effectLst>
            <a:outerShdw blurRad="381000" dist="165100" dir="9240000" sx="106000" sy="106000" algn="ctr" rotWithShape="0">
              <a:srgbClr val="0059C4">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4" name="文本占位符 3"/>
          <p:cNvSpPr>
            <a:spLocks noGrp="1"/>
          </p:cNvSpPr>
          <p:nvPr>
            <p:ph type="body" sz="quarter" idx="12"/>
          </p:nvPr>
        </p:nvSpPr>
        <p:spPr>
          <a:xfrm>
            <a:off x="8974666" y="2957845"/>
            <a:ext cx="1986844" cy="383116"/>
          </a:xfrm>
          <a:prstGeom prst="rect">
            <a:avLst/>
          </a:prstGeom>
        </p:spPr>
        <p:txBody>
          <a:bodyPr vert="horz"/>
          <a:lstStyle>
            <a:lvl1pPr marL="0" indent="0" algn="l" defTabSz="609600" rtl="0" eaLnBrk="1" latinLnBrk="0" hangingPunct="1">
              <a:buNone/>
              <a:defRPr lang="zh-CN" altLang="en-US" sz="1600"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13" name="文本占位符 12"/>
          <p:cNvSpPr>
            <a:spLocks noGrp="1"/>
          </p:cNvSpPr>
          <p:nvPr>
            <p:ph type="body" sz="quarter" idx="14"/>
          </p:nvPr>
        </p:nvSpPr>
        <p:spPr>
          <a:xfrm>
            <a:off x="1411818" y="3016250"/>
            <a:ext cx="1917700" cy="368300"/>
          </a:xfrm>
          <a:prstGeom prst="rect">
            <a:avLst/>
          </a:prstGeom>
        </p:spPr>
        <p:txBody>
          <a:bodyPr vert="horz"/>
          <a:lstStyle>
            <a:lvl1pPr marL="0" indent="0" algn="r" defTabSz="609600" rtl="0" eaLnBrk="1" latinLnBrk="0" hangingPunct="1">
              <a:buNone/>
              <a:defRPr lang="zh-CN" altLang="en-US" sz="1600"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11" name="文本占位符 10"/>
          <p:cNvSpPr>
            <a:spLocks noGrp="1"/>
          </p:cNvSpPr>
          <p:nvPr>
            <p:ph type="body" sz="quarter" idx="13" hasCustomPrompt="1"/>
          </p:nvPr>
        </p:nvSpPr>
        <p:spPr>
          <a:xfrm>
            <a:off x="8974665" y="3561092"/>
            <a:ext cx="2201335" cy="580775"/>
          </a:xfrm>
          <a:prstGeom prst="rect">
            <a:avLst/>
          </a:prstGeom>
        </p:spPr>
        <p:txBody>
          <a:bodyPr vert="horz"/>
          <a:lstStyle>
            <a:lvl1pPr marL="0" marR="0" indent="0" algn="l" defTabSz="609600" rtl="0" eaLnBrk="1" fontAlgn="auto" latinLnBrk="0" hangingPunct="1">
              <a:lnSpc>
                <a:spcPct val="150000"/>
              </a:lnSpc>
              <a:spcBef>
                <a:spcPct val="20000"/>
              </a:spcBef>
              <a:spcAft>
                <a:spcPts val="0"/>
              </a:spcAft>
              <a:buClrTx/>
              <a:buSzTx/>
              <a:buFont typeface="Arial" panose="020B0604020202090204"/>
              <a:buNone/>
              <a:defRPr kumimoji="1" lang="zh-CN" altLang="en-US" sz="1065" kern="1200" dirty="0" smtClean="0">
                <a:solidFill>
                  <a:schemeClr val="bg1"/>
                </a:solidFill>
                <a:latin typeface="微软雅黑" panose="020B0503020204020204" pitchFamily="34" charset="-122"/>
                <a:ea typeface="微软雅黑" panose="020B0503020204020204" pitchFamily="34" charset="-122"/>
                <a:cs typeface="+mn-cs"/>
              </a:defRPr>
            </a:lvl1pPr>
          </a:lstStyle>
          <a:p>
            <a:pPr marL="0" marR="0" lvl="0" indent="0" algn="l" defTabSz="609600" rtl="0" eaLnBrk="1" fontAlgn="auto" latinLnBrk="0" hangingPunct="1">
              <a:lnSpc>
                <a:spcPct val="15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p:txBody>
      </p:sp>
      <p:sp>
        <p:nvSpPr>
          <p:cNvPr id="15" name="文本占位符 14"/>
          <p:cNvSpPr>
            <a:spLocks noGrp="1"/>
          </p:cNvSpPr>
          <p:nvPr>
            <p:ph type="body" sz="quarter" idx="15" hasCustomPrompt="1"/>
          </p:nvPr>
        </p:nvSpPr>
        <p:spPr>
          <a:xfrm>
            <a:off x="1095023" y="3560233"/>
            <a:ext cx="2149828" cy="581635"/>
          </a:xfrm>
          <a:prstGeom prst="rect">
            <a:avLst/>
          </a:prstGeom>
        </p:spPr>
        <p:txBody>
          <a:bodyPr vert="horz"/>
          <a:lstStyle>
            <a:lvl1pPr marL="0" marR="0" indent="0" algn="r" defTabSz="609600" rtl="0" eaLnBrk="1" fontAlgn="auto" latinLnBrk="0" hangingPunct="1">
              <a:lnSpc>
                <a:spcPct val="150000"/>
              </a:lnSpc>
              <a:spcBef>
                <a:spcPct val="20000"/>
              </a:spcBef>
              <a:spcAft>
                <a:spcPts val="0"/>
              </a:spcAft>
              <a:buClrTx/>
              <a:buSzTx/>
              <a:buFont typeface="Arial" panose="020B0604020202090204"/>
              <a:buNone/>
              <a:defRPr lang="zh-CN" altLang="en-US" sz="1065" kern="1200" dirty="0" smtClean="0">
                <a:solidFill>
                  <a:schemeClr val="bg1"/>
                </a:solidFill>
                <a:latin typeface="微软雅黑" panose="020B0503020204020204" pitchFamily="34" charset="-122"/>
                <a:ea typeface="微软雅黑" panose="020B0503020204020204" pitchFamily="34" charset="-122"/>
                <a:cs typeface="+mn-cs"/>
              </a:defRPr>
            </a:lvl1pPr>
          </a:lstStyle>
          <a:p>
            <a:pPr marL="0" marR="0" lvl="0" indent="0" algn="r" defTabSz="609600" rtl="0" eaLnBrk="1" fontAlgn="auto" latinLnBrk="0" hangingPunct="1">
              <a:lnSpc>
                <a:spcPct val="15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lvl="0"/>
            <a:endParaRPr kumimoji="1" lang="zh-CN" altLang="en-US" dirty="0"/>
          </a:p>
        </p:txBody>
      </p:sp>
      <p:sp>
        <p:nvSpPr>
          <p:cNvPr id="18" name="文本占位符 17"/>
          <p:cNvSpPr>
            <a:spLocks noGrp="1"/>
          </p:cNvSpPr>
          <p:nvPr>
            <p:ph type="body" sz="quarter" idx="16" hasCustomPrompt="1"/>
          </p:nvPr>
        </p:nvSpPr>
        <p:spPr>
          <a:xfrm>
            <a:off x="1964267" y="5554133"/>
            <a:ext cx="8240184" cy="835377"/>
          </a:xfrm>
          <a:prstGeom prst="rect">
            <a:avLst/>
          </a:prstGeom>
        </p:spPr>
        <p:txBody>
          <a:bodyPr vert="horz"/>
          <a:lstStyle>
            <a:lvl1pPr marL="0" marR="0" indent="0" algn="ctr" defTabSz="609600" rtl="0" eaLnBrk="1" fontAlgn="auto" latinLnBrk="0" hangingPunct="1">
              <a:lnSpc>
                <a:spcPct val="130000"/>
              </a:lnSpc>
              <a:spcBef>
                <a:spcPct val="20000"/>
              </a:spcBef>
              <a:spcAft>
                <a:spcPts val="0"/>
              </a:spcAft>
              <a:buClrTx/>
              <a:buSzTx/>
              <a:buFont typeface="Arial" panose="020B0604020202090204"/>
              <a:buNone/>
              <a:defRPr lang="zh-CN" altLang="en-US" sz="1335" kern="1200" dirty="0" smtClean="0">
                <a:solidFill>
                  <a:schemeClr val="tx2">
                    <a:lumMod val="75000"/>
                  </a:schemeClr>
                </a:solidFill>
                <a:latin typeface="微软雅黑" panose="020B0503020204020204" pitchFamily="34" charset="-122"/>
                <a:ea typeface="微软雅黑" panose="020B0503020204020204" pitchFamily="34" charset="-122"/>
                <a:cs typeface="+mn-cs"/>
              </a:defRPr>
            </a:lvl1pPr>
          </a:lstStyle>
          <a:p>
            <a:pPr marL="0" marR="0" lvl="0" indent="0" algn="ctr" defTabSz="609600" rtl="0" eaLnBrk="1" fontAlgn="auto" latinLnBrk="0" hangingPunct="1">
              <a:lnSpc>
                <a:spcPct val="150000"/>
              </a:lnSpc>
              <a:spcBef>
                <a:spcPct val="20000"/>
              </a:spcBef>
              <a:spcAft>
                <a:spcPts val="0"/>
              </a:spcAft>
              <a:buClrTx/>
              <a:buSzTx/>
              <a:buFont typeface="Arial" panose="020B0604020202090204"/>
              <a:buNone/>
              <a:defRPr/>
            </a:pPr>
            <a:r>
              <a:rPr kumimoji="1" lang="zh-CN" altLang="en-US" dirty="0"/>
              <a:t>单击此处编辑母版文本样式单击此处编辑母版文本样式</a:t>
            </a:r>
          </a:p>
          <a:p>
            <a:pPr marL="0" marR="0" lvl="0" indent="0" algn="ctr" defTabSz="609600" rtl="0" eaLnBrk="1" fontAlgn="auto" latinLnBrk="0" hangingPunct="1">
              <a:lnSpc>
                <a:spcPct val="150000"/>
              </a:lnSpc>
              <a:spcBef>
                <a:spcPct val="20000"/>
              </a:spcBef>
              <a:spcAft>
                <a:spcPts val="0"/>
              </a:spcAft>
              <a:buClrTx/>
              <a:buSzTx/>
              <a:buFont typeface="Arial" panose="020B0604020202090204"/>
              <a:buNone/>
              <a:defRPr/>
            </a:pPr>
            <a:r>
              <a:rPr kumimoji="1" lang="zh-CN" altLang="en-US" dirty="0"/>
              <a:t>单击此处编辑母版文本样式</a:t>
            </a:r>
          </a:p>
        </p:txBody>
      </p:sp>
      <p:pic>
        <p:nvPicPr>
          <p:cNvPr id="12" name="图片 11"/>
          <p:cNvPicPr>
            <a:picLocks noChangeAspect="1"/>
          </p:cNvPicPr>
          <p:nvPr userDrawn="1"/>
        </p:nvPicPr>
        <p:blipFill>
          <a:blip r:embed="rId2"/>
          <a:stretch>
            <a:fillRect/>
          </a:stretch>
        </p:blipFill>
        <p:spPr>
          <a:xfrm>
            <a:off x="515605" y="433139"/>
            <a:ext cx="1938839" cy="749989"/>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0059C4"/>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677334" y="176107"/>
            <a:ext cx="7234767" cy="745067"/>
          </a:xfrm>
          <a:prstGeom prst="rect">
            <a:avLst/>
          </a:prstGeom>
        </p:spPr>
        <p:txBody>
          <a:bodyPr vert="horz"/>
          <a:lstStyle>
            <a:lvl1pPr marL="0" indent="0" algn="l" defTabSz="609600" rtl="0" eaLnBrk="1" latinLnBrk="0" hangingPunct="1">
              <a:buNone/>
              <a:defRPr lang="zh-CN" altLang="en-US" sz="3735"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5" name="文本占位符 4"/>
          <p:cNvSpPr>
            <a:spLocks noGrp="1"/>
          </p:cNvSpPr>
          <p:nvPr>
            <p:ph type="body" sz="quarter" idx="11"/>
          </p:nvPr>
        </p:nvSpPr>
        <p:spPr>
          <a:xfrm>
            <a:off x="772585" y="1652271"/>
            <a:ext cx="4889500" cy="569383"/>
          </a:xfrm>
          <a:prstGeom prst="rect">
            <a:avLst/>
          </a:prstGeom>
        </p:spPr>
        <p:txBody>
          <a:bodyPr vert="horz"/>
          <a:lstStyle>
            <a:lvl1pPr marL="0" indent="0" algn="l" defTabSz="609600" rtl="0" eaLnBrk="1" latinLnBrk="0" hangingPunct="1">
              <a:buNone/>
              <a:defRPr lang="zh-CN" altLang="en-US" sz="2400" kern="1200" dirty="0" smtClean="0">
                <a:solidFill>
                  <a:srgbClr val="374A56"/>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7" name="文本占位符 6"/>
          <p:cNvSpPr>
            <a:spLocks noGrp="1"/>
          </p:cNvSpPr>
          <p:nvPr>
            <p:ph type="body" sz="quarter" idx="12"/>
          </p:nvPr>
        </p:nvSpPr>
        <p:spPr>
          <a:xfrm>
            <a:off x="772585" y="2437554"/>
            <a:ext cx="4889500" cy="1585807"/>
          </a:xfrm>
          <a:prstGeom prst="rect">
            <a:avLst/>
          </a:prstGeom>
        </p:spPr>
        <p:txBody>
          <a:bodyPr vert="horz"/>
          <a:lstStyle>
            <a:lvl1pPr marL="381000" marR="0" indent="-381000" algn="l" defTabSz="609600" rtl="0" eaLnBrk="1" fontAlgn="auto" latinLnBrk="0" hangingPunct="1">
              <a:lnSpc>
                <a:spcPct val="150000"/>
              </a:lnSpc>
              <a:spcBef>
                <a:spcPct val="20000"/>
              </a:spcBef>
              <a:spcAft>
                <a:spcPts val="0"/>
              </a:spcAft>
              <a:buClrTx/>
              <a:buSzTx/>
              <a:buFont typeface="Arial" panose="020B0604020202090204" pitchFamily="34" charset="0"/>
              <a:buChar char="•"/>
              <a:defRPr lang="zh-CN" altLang="en-US" sz="1865"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vl2pPr marL="381000" indent="-381000" algn="l" defTabSz="609600" rtl="0" eaLnBrk="1" latinLnBrk="0" hangingPunct="1">
              <a:lnSpc>
                <a:spcPct val="150000"/>
              </a:lnSpc>
              <a:buFont typeface="Arial" panose="020B0604020202090204" pitchFamily="34" charset="0"/>
              <a:buChar char="•"/>
              <a:defRPr lang="zh-CN" altLang="en-US" sz="1865"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2pPr>
            <a:lvl3pPr marL="381000" indent="-381000" algn="l" defTabSz="609600" rtl="0" eaLnBrk="1" latinLnBrk="0" hangingPunct="1">
              <a:lnSpc>
                <a:spcPct val="150000"/>
              </a:lnSpc>
              <a:buFont typeface="Arial" panose="020B0604020202090204" pitchFamily="34" charset="0"/>
              <a:buChar char="•"/>
              <a:defRPr lang="zh-CN" altLang="en-US" sz="1865"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3pPr>
            <a:lvl4pPr marL="381000" indent="-381000" algn="l" defTabSz="609600" rtl="0" eaLnBrk="1" latinLnBrk="0" hangingPunct="1">
              <a:lnSpc>
                <a:spcPct val="150000"/>
              </a:lnSpc>
              <a:buFont typeface="Arial" panose="020B0604020202090204" pitchFamily="34" charset="0"/>
              <a:buChar char="•"/>
              <a:defRPr lang="zh-CN" altLang="en-US" sz="1865"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4pPr>
            <a:lvl5pPr marL="381000" indent="-381000" algn="l" defTabSz="609600" rtl="0" eaLnBrk="1" latinLnBrk="0" hangingPunct="1">
              <a:lnSpc>
                <a:spcPct val="150000"/>
              </a:lnSpc>
              <a:buFont typeface="Arial" panose="020B0604020202090204" pitchFamily="34" charset="0"/>
              <a:buChar char="•"/>
              <a:defRPr lang="zh-CN" altLang="en-US" sz="1865" kern="1200" dirty="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5pPr>
          </a:lstStyle>
          <a:p>
            <a:pPr lvl="0"/>
            <a:r>
              <a:rPr kumimoji="1" lang="zh-CN" altLang="en-US" dirty="0"/>
              <a:t>单击此处编辑母版文本样式</a:t>
            </a:r>
            <a:endParaRPr kumimoji="1" lang="en-US" altLang="zh-CN" dirty="0"/>
          </a:p>
          <a:p>
            <a:pPr marL="381000" marR="0" lvl="0" indent="-381000" algn="l" defTabSz="609600" rtl="0" eaLnBrk="1" fontAlgn="auto" latinLnBrk="0" hangingPunct="1">
              <a:lnSpc>
                <a:spcPct val="150000"/>
              </a:lnSpc>
              <a:spcBef>
                <a:spcPct val="20000"/>
              </a:spcBef>
              <a:spcAft>
                <a:spcPts val="0"/>
              </a:spcAft>
              <a:buClrTx/>
              <a:buSzTx/>
              <a:buFont typeface="Arial" panose="020B0604020202090204" pitchFamily="34" charset="0"/>
              <a:buChar char="•"/>
              <a:defRPr/>
            </a:pPr>
            <a:r>
              <a:rPr kumimoji="1" lang="zh-CN" altLang="en-US" dirty="0"/>
              <a:t>单击此处编辑母版文本样式</a:t>
            </a:r>
          </a:p>
          <a:p>
            <a:pPr marL="381000" marR="0" lvl="0" indent="-381000" algn="l" defTabSz="609600" rtl="0" eaLnBrk="1" fontAlgn="auto" latinLnBrk="0" hangingPunct="1">
              <a:lnSpc>
                <a:spcPct val="150000"/>
              </a:lnSpc>
              <a:spcBef>
                <a:spcPct val="20000"/>
              </a:spcBef>
              <a:spcAft>
                <a:spcPts val="0"/>
              </a:spcAft>
              <a:buClrTx/>
              <a:buSzTx/>
              <a:buFont typeface="Arial" panose="020B0604020202090204" pitchFamily="34" charset="0"/>
              <a:buChar char="•"/>
              <a:defRPr/>
            </a:pPr>
            <a:r>
              <a:rPr kumimoji="1" lang="zh-CN" altLang="en-US" dirty="0"/>
              <a:t>单击此处编辑母版文本样式</a:t>
            </a:r>
          </a:p>
          <a:p>
            <a:pPr lvl="0"/>
            <a:endParaRPr kumimoji="1" lang="zh-CN" altLang="en-US"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677334" y="176107"/>
            <a:ext cx="7234767" cy="745067"/>
          </a:xfrm>
          <a:prstGeom prst="rect">
            <a:avLst/>
          </a:prstGeom>
        </p:spPr>
        <p:txBody>
          <a:bodyPr vert="horz"/>
          <a:lstStyle>
            <a:lvl1pPr marL="0" indent="0" algn="l" defTabSz="609600" rtl="0" eaLnBrk="1" latinLnBrk="0" hangingPunct="1">
              <a:buNone/>
              <a:defRPr lang="zh-CN" altLang="en-US" sz="3735"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5" name="文本占位符 4"/>
          <p:cNvSpPr>
            <a:spLocks noGrp="1"/>
          </p:cNvSpPr>
          <p:nvPr>
            <p:ph type="body" sz="quarter" idx="11"/>
          </p:nvPr>
        </p:nvSpPr>
        <p:spPr>
          <a:xfrm>
            <a:off x="772585" y="1652271"/>
            <a:ext cx="4889500" cy="569383"/>
          </a:xfrm>
          <a:prstGeom prst="rect">
            <a:avLst/>
          </a:prstGeom>
        </p:spPr>
        <p:txBody>
          <a:bodyPr vert="horz"/>
          <a:lstStyle>
            <a:lvl1pPr marL="0" indent="0" algn="l" defTabSz="609600" rtl="0" eaLnBrk="1" latinLnBrk="0" hangingPunct="1">
              <a:buNone/>
              <a:defRPr lang="zh-CN" altLang="en-US" sz="2400" kern="1200" dirty="0" smtClean="0">
                <a:solidFill>
                  <a:srgbClr val="374A56"/>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单击此处编辑母版文本样式</a:t>
            </a:r>
          </a:p>
        </p:txBody>
      </p:sp>
      <p:sp>
        <p:nvSpPr>
          <p:cNvPr id="7" name="文本占位符 6"/>
          <p:cNvSpPr>
            <a:spLocks noGrp="1"/>
          </p:cNvSpPr>
          <p:nvPr>
            <p:ph type="body" sz="quarter" idx="12"/>
          </p:nvPr>
        </p:nvSpPr>
        <p:spPr>
          <a:xfrm>
            <a:off x="772585" y="2437554"/>
            <a:ext cx="4889500" cy="1585807"/>
          </a:xfrm>
          <a:prstGeom prst="rect">
            <a:avLst/>
          </a:prstGeom>
        </p:spPr>
        <p:txBody>
          <a:bodyPr vert="horz"/>
          <a:lstStyle>
            <a:lvl1pPr marL="381000" marR="0" indent="-381000" algn="l" defTabSz="609600" rtl="0" eaLnBrk="1" fontAlgn="auto" latinLnBrk="0" hangingPunct="1">
              <a:lnSpc>
                <a:spcPct val="150000"/>
              </a:lnSpc>
              <a:spcBef>
                <a:spcPct val="20000"/>
              </a:spcBef>
              <a:spcAft>
                <a:spcPts val="0"/>
              </a:spcAft>
              <a:buClrTx/>
              <a:buSzTx/>
              <a:buFont typeface="Arial" panose="020B0604020202090204" pitchFamily="34" charset="0"/>
              <a:buChar char="•"/>
              <a:defRPr lang="zh-CN" altLang="en-US" sz="1865" kern="1200" dirty="0" smtClean="0">
                <a:solidFill>
                  <a:schemeClr val="bg1">
                    <a:lumMod val="50000"/>
                  </a:schemeClr>
                </a:solidFill>
                <a:latin typeface="微软雅黑" panose="020B0503020204020204" pitchFamily="34" charset="-122"/>
                <a:ea typeface="微软雅黑" panose="020B0503020204020204" pitchFamily="34" charset="-122"/>
                <a:cs typeface="+mn-cs"/>
              </a:defRPr>
            </a:lvl1pPr>
            <a:lvl2pPr marL="381000" indent="-381000" algn="l" defTabSz="609600" rtl="0" eaLnBrk="1" latinLnBrk="0" hangingPunct="1">
              <a:lnSpc>
                <a:spcPct val="150000"/>
              </a:lnSpc>
              <a:buFont typeface="Arial" panose="020B0604020202090204" pitchFamily="34" charset="0"/>
              <a:buChar char="•"/>
              <a:defRPr lang="zh-CN" altLang="en-US" sz="1865"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2pPr>
            <a:lvl3pPr marL="381000" indent="-381000" algn="l" defTabSz="609600" rtl="0" eaLnBrk="1" latinLnBrk="0" hangingPunct="1">
              <a:lnSpc>
                <a:spcPct val="150000"/>
              </a:lnSpc>
              <a:buFont typeface="Arial" panose="020B0604020202090204" pitchFamily="34" charset="0"/>
              <a:buChar char="•"/>
              <a:defRPr lang="zh-CN" altLang="en-US" sz="1865"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3pPr>
            <a:lvl4pPr marL="381000" indent="-381000" algn="l" defTabSz="609600" rtl="0" eaLnBrk="1" latinLnBrk="0" hangingPunct="1">
              <a:lnSpc>
                <a:spcPct val="150000"/>
              </a:lnSpc>
              <a:buFont typeface="Arial" panose="020B0604020202090204" pitchFamily="34" charset="0"/>
              <a:buChar char="•"/>
              <a:defRPr lang="zh-CN" altLang="en-US" sz="1865" kern="1200" dirty="0" smtClean="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4pPr>
            <a:lvl5pPr marL="381000" indent="-381000" algn="l" defTabSz="609600" rtl="0" eaLnBrk="1" latinLnBrk="0" hangingPunct="1">
              <a:lnSpc>
                <a:spcPct val="150000"/>
              </a:lnSpc>
              <a:buFont typeface="Arial" panose="020B0604020202090204" pitchFamily="34" charset="0"/>
              <a:buChar char="•"/>
              <a:defRPr lang="zh-CN" altLang="en-US" sz="1865" kern="1200" dirty="0">
                <a:solidFill>
                  <a:schemeClr val="bg1">
                    <a:lumMod val="50000"/>
                  </a:schemeClr>
                </a:solidFill>
                <a:latin typeface="Source Han Sans CN Regular" panose="020B0500000000000000" pitchFamily="34" charset="-128"/>
                <a:ea typeface="Source Han Sans CN Regular" panose="020B0500000000000000" pitchFamily="34" charset="-128"/>
                <a:cs typeface="+mn-cs"/>
              </a:defRPr>
            </a:lvl5pPr>
          </a:lstStyle>
          <a:p>
            <a:pPr lvl="0"/>
            <a:r>
              <a:rPr kumimoji="1" lang="zh-CN" altLang="en-US" dirty="0"/>
              <a:t>单击此处编辑母版文本样式</a:t>
            </a:r>
            <a:endParaRPr kumimoji="1" lang="en-US" altLang="zh-CN" dirty="0"/>
          </a:p>
          <a:p>
            <a:pPr marL="381000" marR="0" lvl="0" indent="-381000" algn="l" defTabSz="609600" rtl="0" eaLnBrk="1" fontAlgn="auto" latinLnBrk="0" hangingPunct="1">
              <a:lnSpc>
                <a:spcPct val="150000"/>
              </a:lnSpc>
              <a:spcBef>
                <a:spcPct val="20000"/>
              </a:spcBef>
              <a:spcAft>
                <a:spcPts val="0"/>
              </a:spcAft>
              <a:buClrTx/>
              <a:buSzTx/>
              <a:buFont typeface="Arial" panose="020B0604020202090204" pitchFamily="34" charset="0"/>
              <a:buChar char="•"/>
              <a:defRPr/>
            </a:pPr>
            <a:r>
              <a:rPr kumimoji="1" lang="zh-CN" altLang="en-US" dirty="0"/>
              <a:t>单击此处编辑母版文本样式</a:t>
            </a:r>
          </a:p>
          <a:p>
            <a:pPr marL="381000" marR="0" lvl="0" indent="-381000" algn="l" defTabSz="609600" rtl="0" eaLnBrk="1" fontAlgn="auto" latinLnBrk="0" hangingPunct="1">
              <a:lnSpc>
                <a:spcPct val="150000"/>
              </a:lnSpc>
              <a:spcBef>
                <a:spcPct val="20000"/>
              </a:spcBef>
              <a:spcAft>
                <a:spcPts val="0"/>
              </a:spcAft>
              <a:buClrTx/>
              <a:buSzTx/>
              <a:buFont typeface="Arial" panose="020B0604020202090204" pitchFamily="34" charset="0"/>
              <a:buChar char="•"/>
              <a:defRPr/>
            </a:pPr>
            <a:r>
              <a:rPr kumimoji="1" lang="zh-CN" altLang="en-US" dirty="0"/>
              <a:t>单击此处编辑母版文本样式</a:t>
            </a:r>
          </a:p>
          <a:p>
            <a:pPr lvl="0"/>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3" name="标题 22"/>
          <p:cNvSpPr>
            <a:spLocks noGrp="1"/>
          </p:cNvSpPr>
          <p:nvPr>
            <p:ph type="title"/>
          </p:nvPr>
        </p:nvSpPr>
        <p:spPr>
          <a:xfrm>
            <a:off x="3129279" y="2713567"/>
            <a:ext cx="6529495" cy="795020"/>
          </a:xfrm>
          <a:prstGeom prst="rect">
            <a:avLst/>
          </a:prstGeom>
        </p:spPr>
        <p:txBody>
          <a:bodyPr vert="horz"/>
          <a:lstStyle>
            <a:lvl1pPr algn="l">
              <a:defRPr lang="zh-CN" altLang="en-US" sz="3735" b="1" i="0" kern="1200" dirty="0">
                <a:solidFill>
                  <a:srgbClr val="0059C4"/>
                </a:solidFill>
                <a:latin typeface="微软雅黑" panose="020B0503020204020204" pitchFamily="34" charset="-122"/>
                <a:ea typeface="微软雅黑" panose="020B0503020204020204" pitchFamily="34" charset="-122"/>
                <a:cs typeface="+mn-cs"/>
              </a:defRPr>
            </a:lvl1pPr>
          </a:lstStyle>
          <a:p>
            <a:r>
              <a:rPr kumimoji="1" lang="zh-CN" altLang="en-US" dirty="0"/>
              <a:t>单击此处编辑母版标题样式</a:t>
            </a:r>
          </a:p>
        </p:txBody>
      </p:sp>
      <p:sp>
        <p:nvSpPr>
          <p:cNvPr id="27" name="文本占位符 26"/>
          <p:cNvSpPr>
            <a:spLocks noGrp="1"/>
          </p:cNvSpPr>
          <p:nvPr>
            <p:ph type="body" sz="quarter" idx="10" hasCustomPrompt="1"/>
          </p:nvPr>
        </p:nvSpPr>
        <p:spPr>
          <a:xfrm>
            <a:off x="3130127" y="3562351"/>
            <a:ext cx="6434667" cy="488103"/>
          </a:xfrm>
          <a:prstGeom prst="rect">
            <a:avLst/>
          </a:prstGeom>
        </p:spPr>
        <p:txBody>
          <a:bodyPr vert="horz"/>
          <a:lstStyle>
            <a:lvl1pPr marL="0" indent="0" algn="l" defTabSz="609600" rtl="0" eaLnBrk="1" latinLnBrk="0" hangingPunct="1">
              <a:spcBef>
                <a:spcPct val="0"/>
              </a:spcBef>
              <a:buNone/>
              <a:defRPr kumimoji="1" lang="zh-CN" altLang="en-US" sz="2400" b="0" i="0" kern="1200" dirty="0">
                <a:solidFill>
                  <a:schemeClr val="tx2">
                    <a:lumMod val="75000"/>
                  </a:schemeClr>
                </a:solidFill>
                <a:latin typeface="微软雅黑" panose="020B0503020204020204" pitchFamily="34" charset="-122"/>
                <a:ea typeface="微软雅黑" panose="020B0503020204020204" pitchFamily="34" charset="-122"/>
                <a:cs typeface="+mn-cs"/>
              </a:defRPr>
            </a:lvl1pPr>
          </a:lstStyle>
          <a:p>
            <a:pPr lvl="0"/>
            <a:r>
              <a:rPr kumimoji="1" lang="zh-CN" altLang="en-US" dirty="0"/>
              <a:t>单击此处编辑母版</a:t>
            </a:r>
          </a:p>
        </p:txBody>
      </p:sp>
      <p:sp>
        <p:nvSpPr>
          <p:cNvPr id="30" name="文本占位符 29"/>
          <p:cNvSpPr>
            <a:spLocks noGrp="1"/>
          </p:cNvSpPr>
          <p:nvPr>
            <p:ph type="body" sz="quarter" idx="11" hasCustomPrompt="1"/>
          </p:nvPr>
        </p:nvSpPr>
        <p:spPr>
          <a:xfrm>
            <a:off x="433936" y="1657350"/>
            <a:ext cx="1771651" cy="3060700"/>
          </a:xfrm>
          <a:prstGeom prst="rect">
            <a:avLst/>
          </a:prstGeom>
        </p:spPr>
        <p:txBody>
          <a:bodyPr vert="horz"/>
          <a:lstStyle>
            <a:lvl1pPr marL="0" indent="0" algn="l" defTabSz="609600" rtl="0" eaLnBrk="1" latinLnBrk="0" hangingPunct="1">
              <a:buNone/>
              <a:defRPr kumimoji="1" lang="zh-CN" altLang="en-US" sz="20000" b="1" kern="1200" dirty="0">
                <a:solidFill>
                  <a:schemeClr val="bg1"/>
                </a:solidFill>
                <a:latin typeface="Roboto" pitchFamily="2" charset="0"/>
                <a:ea typeface="微软雅黑" panose="020B0503020204020204" pitchFamily="34" charset="-122"/>
                <a:cs typeface="+mn-cs"/>
              </a:defRPr>
            </a:lvl1pPr>
          </a:lstStyle>
          <a:p>
            <a:pPr lvl="0"/>
            <a:r>
              <a:rPr kumimoji="1" lang="en-US" altLang="zh-CN" dirty="0"/>
              <a:t>1</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竖排文字">
    <p:spTree>
      <p:nvGrpSpPr>
        <p:cNvPr id="1" name=""/>
        <p:cNvGrpSpPr/>
        <p:nvPr/>
      </p:nvGrpSpPr>
      <p:grpSpPr>
        <a:xfrm>
          <a:off x="0" y="0"/>
          <a:ext cx="0" cy="0"/>
          <a:chOff x="0" y="0"/>
          <a:chExt cx="0" cy="0"/>
        </a:xfrm>
      </p:grpSpPr>
      <p:cxnSp>
        <p:nvCxnSpPr>
          <p:cNvPr id="8" name="直接连接符 7"/>
          <p:cNvCxnSpPr/>
          <p:nvPr userDrawn="1"/>
        </p:nvCxnSpPr>
        <p:spPr>
          <a:xfrm>
            <a:off x="0" y="960117"/>
            <a:ext cx="12192000" cy="0"/>
          </a:xfrm>
          <a:prstGeom prst="line">
            <a:avLst/>
          </a:prstGeom>
          <a:ln w="25400">
            <a:gradFill flip="none" rotWithShape="1">
              <a:gsLst>
                <a:gs pos="0">
                  <a:schemeClr val="accent1">
                    <a:lumMod val="5000"/>
                    <a:lumOff val="95000"/>
                  </a:schemeClr>
                </a:gs>
                <a:gs pos="36000">
                  <a:schemeClr val="accent1">
                    <a:lumMod val="20000"/>
                    <a:lumOff val="80000"/>
                  </a:schemeClr>
                </a:gs>
                <a:gs pos="69000">
                  <a:srgbClr val="2F5597"/>
                </a:gs>
                <a:gs pos="100000">
                  <a:srgbClr val="2F5597"/>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文字">
    <p:spTree>
      <p:nvGrpSpPr>
        <p:cNvPr id="1" name=""/>
        <p:cNvGrpSpPr/>
        <p:nvPr/>
      </p:nvGrpSpPr>
      <p:grpSpPr>
        <a:xfrm>
          <a:off x="0" y="0"/>
          <a:ext cx="0" cy="0"/>
          <a:chOff x="0" y="0"/>
          <a:chExt cx="0" cy="0"/>
        </a:xfrm>
      </p:grpSpPr>
      <p:pic>
        <p:nvPicPr>
          <p:cNvPr id="4" name="图片 3" descr="中英文全称-白色"/>
          <p:cNvPicPr>
            <a:picLocks noChangeAspect="1"/>
          </p:cNvPicPr>
          <p:nvPr userDrawn="1"/>
        </p:nvPicPr>
        <p:blipFill>
          <a:blip r:embed="rId2"/>
          <a:stretch>
            <a:fillRect/>
          </a:stretch>
        </p:blipFill>
        <p:spPr>
          <a:xfrm>
            <a:off x="9390381" y="148167"/>
            <a:ext cx="2857500" cy="50376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2CA02-9FA9-46C6-8A53-600BB3AD3B40}" type="slidenum">
              <a:rPr lang="zh-CN" altLang="en-US" smtClean="0"/>
              <a:t>‹#›</a:t>
            </a:fld>
            <a:endParaRPr lang="zh-CN" altLang="en-US"/>
          </a:p>
        </p:txBody>
      </p:sp>
      <p:pic>
        <p:nvPicPr>
          <p:cNvPr id="9" name="图片 8"/>
          <p:cNvPicPr>
            <a:picLocks noChangeAspect="1"/>
          </p:cNvPicPr>
          <p:nvPr userDrawn="1"/>
        </p:nvPicPr>
        <p:blipFill>
          <a:blip r:embed="rId2"/>
          <a:stretch>
            <a:fillRect/>
          </a:stretch>
        </p:blipFill>
        <p:spPr>
          <a:xfrm>
            <a:off x="0" y="6070963"/>
            <a:ext cx="12192000" cy="800100"/>
          </a:xfrm>
          <a:prstGeom prst="rect">
            <a:avLst/>
          </a:prstGeom>
        </p:spPr>
      </p:pic>
      <p:grpSp>
        <p:nvGrpSpPr>
          <p:cNvPr id="2" name="组合 1"/>
          <p:cNvGrpSpPr/>
          <p:nvPr userDrawn="1"/>
        </p:nvGrpSpPr>
        <p:grpSpPr>
          <a:xfrm>
            <a:off x="9012147" y="46440"/>
            <a:ext cx="3174555" cy="541644"/>
            <a:chOff x="9012147" y="46440"/>
            <a:chExt cx="3174555" cy="541644"/>
          </a:xfrm>
        </p:grpSpPr>
        <p:pic>
          <p:nvPicPr>
            <p:cNvPr id="10" name="图片 9"/>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430303" y="66318"/>
              <a:ext cx="2756399" cy="521766"/>
            </a:xfrm>
            <a:prstGeom prst="rect">
              <a:avLst/>
            </a:prstGeom>
          </p:spPr>
        </p:pic>
        <p:pic>
          <p:nvPicPr>
            <p:cNvPr id="11" name="图片 10"/>
            <p:cNvPicPr>
              <a:picLocks noChangeAspect="1"/>
            </p:cNvPicPr>
            <p:nvPr userDrawn="1"/>
          </p:nvPicPr>
          <p:blipFill>
            <a:blip r:embed="rId5" cstate="hqprint"/>
            <a:stretch>
              <a:fillRect/>
            </a:stretch>
          </p:blipFill>
          <p:spPr>
            <a:xfrm>
              <a:off x="9012147" y="46440"/>
              <a:ext cx="467851" cy="521766"/>
            </a:xfrm>
            <a:prstGeom prst="rect">
              <a:avLst/>
            </a:prstGeom>
          </p:spPr>
        </p:pic>
      </p:grpSp>
      <p:sp>
        <p:nvSpPr>
          <p:cNvPr id="12" name="标题 1"/>
          <p:cNvSpPr>
            <a:spLocks noGrp="1"/>
          </p:cNvSpPr>
          <p:nvPr>
            <p:ph type="title"/>
          </p:nvPr>
        </p:nvSpPr>
        <p:spPr>
          <a:xfrm>
            <a:off x="838200"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kumimoji="1"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4"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6" name="图片 15"/>
          <p:cNvPicPr>
            <a:picLocks noChangeAspect="1"/>
          </p:cNvPicPr>
          <p:nvPr userDrawn="1"/>
        </p:nvPicPr>
        <p:blipFill>
          <a:blip r:embed="rId3" cstate="screen"/>
          <a:stretch>
            <a:fillRect/>
          </a:stretch>
        </p:blipFill>
        <p:spPr>
          <a:xfrm>
            <a:off x="9837187" y="233476"/>
            <a:ext cx="2180685" cy="47747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pic>
        <p:nvPicPr>
          <p:cNvPr id="3" name="图片 2" descr="图片包含 电子, 电路, 游戏机&#10;&#10;描述已自动生成"/>
          <p:cNvPicPr>
            <a:picLocks noChangeAspect="1"/>
          </p:cNvPicPr>
          <p:nvPr userDrawn="1"/>
        </p:nvPicPr>
        <p:blipFill rotWithShape="1">
          <a:blip r:embed="rId2">
            <a:alphaModFix amt="14000"/>
            <a:extLst>
              <a:ext uri="{BEBA8EAE-BF5A-486C-A8C5-ECC9F3942E4B}">
                <a14:imgProps xmlns:a14="http://schemas.microsoft.com/office/drawing/2010/main">
                  <a14:imgLayer r:embed="rId3">
                    <a14:imgEffect>
                      <a14:brightnessContrast bright="-6000" contrast="-62000"/>
                    </a14:imgEffect>
                    <a14:imgEffect>
                      <a14:saturation sat="253000"/>
                    </a14:imgEffect>
                  </a14:imgLayer>
                </a14:imgProps>
              </a:ext>
              <a:ext uri="{28A0092B-C50C-407E-A947-70E740481C1C}">
                <a14:useLocalDpi xmlns:a14="http://schemas.microsoft.com/office/drawing/2010/main" val="0"/>
              </a:ext>
            </a:extLst>
          </a:blip>
          <a:srcRect t="21198" b="15304"/>
          <a:stretch>
            <a:fillRect/>
          </a:stretch>
        </p:blipFill>
        <p:spPr>
          <a:xfrm>
            <a:off x="0" y="1"/>
            <a:ext cx="12192000" cy="6858000"/>
          </a:xfrm>
          <a:prstGeom prst="rect">
            <a:avLst/>
          </a:prstGeom>
        </p:spPr>
      </p:pic>
      <p:sp>
        <p:nvSpPr>
          <p:cNvPr id="9" name="文本占位符 6"/>
          <p:cNvSpPr>
            <a:spLocks noGrp="1"/>
          </p:cNvSpPr>
          <p:nvPr>
            <p:ph type="body" sz="quarter" idx="10" hasCustomPrompt="1"/>
          </p:nvPr>
        </p:nvSpPr>
        <p:spPr>
          <a:xfrm>
            <a:off x="474299" y="300278"/>
            <a:ext cx="9203100" cy="348221"/>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5"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4" cstate="screen"/>
          <a:stretch>
            <a:fillRect/>
          </a:stretch>
        </p:blipFill>
        <p:spPr>
          <a:xfrm>
            <a:off x="11461846" y="6544235"/>
            <a:ext cx="501855" cy="127615"/>
          </a:xfrm>
          <a:prstGeom prst="rect">
            <a:avLst/>
          </a:prstGeom>
        </p:spPr>
      </p:pic>
      <p:sp>
        <p:nvSpPr>
          <p:cNvPr id="14" name="灯片编号占位符 16"/>
          <p:cNvSpPr>
            <a:spLocks noGrp="1"/>
          </p:cNvSpPr>
          <p:nvPr>
            <p:ph type="sldNum" sz="quarter" idx="4"/>
          </p:nvPr>
        </p:nvSpPr>
        <p:spPr>
          <a:xfrm>
            <a:off x="11194231" y="6546559"/>
            <a:ext cx="361336"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09"/>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noAutofit/>
          </a:bodyPr>
          <a:lstStyle/>
          <a:p>
            <a:pPr algn="ctr"/>
            <a:endParaRPr kumimoji="1" lang="zh-CN" altLang="en-US" sz="1800"/>
          </a:p>
        </p:txBody>
      </p:sp>
      <p:pic>
        <p:nvPicPr>
          <p:cNvPr id="4" name="图形 1" descr="图形 1"/>
          <p:cNvPicPr>
            <a:picLocks noChangeAspect="1"/>
          </p:cNvPicPr>
          <p:nvPr userDrawn="1"/>
        </p:nvPicPr>
        <p:blipFill>
          <a:blip r:embed="rId5" cstate="screen"/>
          <a:stretch>
            <a:fillRect/>
          </a:stretch>
        </p:blipFill>
        <p:spPr>
          <a:xfrm>
            <a:off x="11087071" y="260010"/>
            <a:ext cx="882882" cy="388489"/>
          </a:xfrm>
          <a:prstGeom prst="rect">
            <a:avLst/>
          </a:prstGeom>
          <a:ln w="12700">
            <a:miter lim="400000"/>
            <a:headEnd/>
            <a:tailEnd/>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6"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3000509000000000000" pitchFamily="2" charset="-122"/>
                <a:ea typeface="方正小标宋简体" panose="03000509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4"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6" name="图片 15"/>
          <p:cNvPicPr>
            <a:picLocks noChangeAspect="1"/>
          </p:cNvPicPr>
          <p:nvPr userDrawn="1"/>
        </p:nvPicPr>
        <p:blipFill>
          <a:blip r:embed="rId3" cstate="screen"/>
          <a:stretch>
            <a:fillRect/>
          </a:stretch>
        </p:blipFill>
        <p:spPr>
          <a:xfrm>
            <a:off x="9837187" y="233476"/>
            <a:ext cx="2180685" cy="47747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11473070" y="6492875"/>
            <a:ext cx="71893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3000509000000000000" pitchFamily="2" charset="-122"/>
                <a:ea typeface="方正小标宋简体" panose="03000509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EEE40C8-A955-4C5A-AE26-5EF2AA1D120C}" type="datetimeFigureOut">
              <a:rPr lang="zh-CN" altLang="en-US" smtClean="0"/>
              <a:t>2025/8/17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EEE40C8-A955-4C5A-AE26-5EF2AA1D120C}" type="datetimeFigureOut">
              <a:rPr lang="zh-CN" altLang="en-US" smtClean="0"/>
              <a:t>2025/8/17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EEE40C8-A955-4C5A-AE26-5EF2AA1D120C}" type="datetimeFigureOut">
              <a:rPr lang="zh-CN" altLang="en-US" smtClean="0"/>
              <a:t>2025/8/17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EEE40C8-A955-4C5A-AE26-5EF2AA1D120C}" type="datetimeFigureOut">
              <a:rPr lang="zh-CN" altLang="en-US" smtClean="0"/>
              <a:t>2025/8/17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EEE40C8-A955-4C5A-AE26-5EF2AA1D120C}" type="datetimeFigureOut">
              <a:rPr lang="zh-CN" altLang="en-US" smtClean="0"/>
              <a:t>2025/8/17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EEE40C8-A955-4C5A-AE26-5EF2AA1D120C}" type="datetimeFigureOut">
              <a:rPr lang="zh-CN" altLang="en-US" smtClean="0"/>
              <a:t>2025/8/17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a:t>单击此处编辑母版文本样式</a:t>
            </a:r>
          </a:p>
        </p:txBody>
      </p:sp>
      <p:pic>
        <p:nvPicPr>
          <p:cNvPr id="13" name="图片 12"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4" name="灯片编号占位符 16"/>
          <p:cNvSpPr>
            <a:spLocks noGrp="1"/>
          </p:cNvSpPr>
          <p:nvPr>
            <p:ph type="sldNum" sz="quarter" idx="4"/>
          </p:nvPr>
        </p:nvSpPr>
        <p:spPr>
          <a:xfrm>
            <a:off x="11129963" y="6546557"/>
            <a:ext cx="425603" cy="77967"/>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6" name="图片 15"/>
          <p:cNvPicPr>
            <a:picLocks noChangeAspect="1"/>
          </p:cNvPicPr>
          <p:nvPr userDrawn="1"/>
        </p:nvPicPr>
        <p:blipFill>
          <a:blip r:embed="rId3" cstate="screen"/>
          <a:stretch>
            <a:fillRect/>
          </a:stretch>
        </p:blipFill>
        <p:spPr>
          <a:xfrm>
            <a:off x="9837187" y="233476"/>
            <a:ext cx="2180685" cy="47747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EEE40C8-A955-4C5A-AE26-5EF2AA1D120C}" type="datetimeFigureOut">
              <a:rPr lang="zh-CN" altLang="en-US" smtClean="0"/>
              <a:t>2025/8/17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EE40C8-A955-4C5A-AE26-5EF2AA1D120C}" type="datetimeFigureOut">
              <a:rPr lang="zh-CN" altLang="en-US" smtClean="0"/>
              <a:t>2025/8/17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EE40C8-A955-4C5A-AE26-5EF2AA1D120C}" type="datetimeFigureOut">
              <a:rPr lang="zh-CN" altLang="en-US" smtClean="0"/>
              <a:t>2025/8/17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EEE40C8-A955-4C5A-AE26-5EF2AA1D120C}" type="datetimeFigureOut">
              <a:rPr lang="zh-CN" altLang="en-US" smtClean="0"/>
              <a:t>2025/8/17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EEE40C8-A955-4C5A-AE26-5EF2AA1D120C}" type="datetimeFigureOut">
              <a:rPr lang="zh-CN" altLang="en-US" smtClean="0"/>
              <a:t>2025/8/17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标题和竖排文字">
    <p:spTree>
      <p:nvGrpSpPr>
        <p:cNvPr id="1" name=""/>
        <p:cNvGrpSpPr/>
        <p:nvPr/>
      </p:nvGrpSpPr>
      <p:grpSpPr>
        <a:xfrm>
          <a:off x="0" y="0"/>
          <a:ext cx="0" cy="0"/>
          <a:chOff x="0" y="0"/>
          <a:chExt cx="0" cy="0"/>
        </a:xfrm>
      </p:grpSpPr>
      <p:cxnSp>
        <p:nvCxnSpPr>
          <p:cNvPr id="8" name="直接连接符 7"/>
          <p:cNvCxnSpPr/>
          <p:nvPr userDrawn="1"/>
        </p:nvCxnSpPr>
        <p:spPr>
          <a:xfrm>
            <a:off x="0" y="960117"/>
            <a:ext cx="12192000" cy="0"/>
          </a:xfrm>
          <a:prstGeom prst="line">
            <a:avLst/>
          </a:prstGeom>
          <a:ln w="25400">
            <a:gradFill flip="none" rotWithShape="1">
              <a:gsLst>
                <a:gs pos="0">
                  <a:schemeClr val="accent1">
                    <a:lumMod val="5000"/>
                    <a:lumOff val="95000"/>
                  </a:schemeClr>
                </a:gs>
                <a:gs pos="36000">
                  <a:schemeClr val="accent1">
                    <a:lumMod val="20000"/>
                    <a:lumOff val="80000"/>
                  </a:schemeClr>
                </a:gs>
                <a:gs pos="69000">
                  <a:srgbClr val="2F5597"/>
                </a:gs>
                <a:gs pos="100000">
                  <a:srgbClr val="2F5597"/>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人物介绍页">
    <p:spTree>
      <p:nvGrpSpPr>
        <p:cNvPr id="1" name=""/>
        <p:cNvGrpSpPr/>
        <p:nvPr/>
      </p:nvGrpSpPr>
      <p:grpSpPr>
        <a:xfrm>
          <a:off x="0" y="0"/>
          <a:ext cx="0" cy="0"/>
          <a:chOff x="0" y="0"/>
          <a:chExt cx="0" cy="0"/>
        </a:xfrm>
      </p:grpSpPr>
      <p:pic>
        <p:nvPicPr>
          <p:cNvPr id="2" name="图片 1" descr="02"/>
          <p:cNvPicPr>
            <a:picLocks noChangeAspect="1"/>
          </p:cNvPicPr>
          <p:nvPr userDrawn="1"/>
        </p:nvPicPr>
        <p:blipFill>
          <a:blip r:embed="rId2"/>
          <a:stretch>
            <a:fillRect/>
          </a:stretch>
        </p:blipFill>
        <p:spPr>
          <a:xfrm>
            <a:off x="1" y="1"/>
            <a:ext cx="12191153" cy="6857153"/>
          </a:xfrm>
          <a:prstGeom prst="rect">
            <a:avLst/>
          </a:prstGeom>
        </p:spPr>
      </p:pic>
      <p:pic>
        <p:nvPicPr>
          <p:cNvPr id="4" name="图片 3" descr="中英文全称-白色"/>
          <p:cNvPicPr>
            <a:picLocks noChangeAspect="1"/>
          </p:cNvPicPr>
          <p:nvPr userDrawn="1"/>
        </p:nvPicPr>
        <p:blipFill>
          <a:blip r:embed="rId3"/>
          <a:stretch>
            <a:fillRect/>
          </a:stretch>
        </p:blipFill>
        <p:spPr>
          <a:xfrm>
            <a:off x="9390381" y="148167"/>
            <a:ext cx="2857500" cy="503767"/>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文字">
    <p:spTree>
      <p:nvGrpSpPr>
        <p:cNvPr id="1" name=""/>
        <p:cNvGrpSpPr/>
        <p:nvPr/>
      </p:nvGrpSpPr>
      <p:grpSpPr>
        <a:xfrm>
          <a:off x="0" y="0"/>
          <a:ext cx="0" cy="0"/>
          <a:chOff x="0" y="0"/>
          <a:chExt cx="0" cy="0"/>
        </a:xfrm>
      </p:grpSpPr>
      <p:pic>
        <p:nvPicPr>
          <p:cNvPr id="4" name="图片 3" descr="中英文全称-白色"/>
          <p:cNvPicPr>
            <a:picLocks noChangeAspect="1"/>
          </p:cNvPicPr>
          <p:nvPr userDrawn="1"/>
        </p:nvPicPr>
        <p:blipFill>
          <a:blip r:embed="rId2"/>
          <a:stretch>
            <a:fillRect/>
          </a:stretch>
        </p:blipFill>
        <p:spPr>
          <a:xfrm>
            <a:off x="9390381" y="148167"/>
            <a:ext cx="2857500" cy="503767"/>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2CA02-9FA9-46C6-8A53-600BB3AD3B40}" type="slidenum">
              <a:rPr lang="zh-CN" altLang="en-US" smtClean="0"/>
              <a:t>‹#›</a:t>
            </a:fld>
            <a:endParaRPr lang="zh-CN" altLang="en-US"/>
          </a:p>
        </p:txBody>
      </p:sp>
      <p:pic>
        <p:nvPicPr>
          <p:cNvPr id="9" name="图片 8"/>
          <p:cNvPicPr>
            <a:picLocks noChangeAspect="1"/>
          </p:cNvPicPr>
          <p:nvPr userDrawn="1"/>
        </p:nvPicPr>
        <p:blipFill>
          <a:blip r:embed="rId2"/>
          <a:stretch>
            <a:fillRect/>
          </a:stretch>
        </p:blipFill>
        <p:spPr>
          <a:xfrm>
            <a:off x="0" y="6070963"/>
            <a:ext cx="12192000" cy="800100"/>
          </a:xfrm>
          <a:prstGeom prst="rect">
            <a:avLst/>
          </a:prstGeom>
        </p:spPr>
      </p:pic>
      <p:grpSp>
        <p:nvGrpSpPr>
          <p:cNvPr id="2" name="组合 1"/>
          <p:cNvGrpSpPr/>
          <p:nvPr userDrawn="1"/>
        </p:nvGrpSpPr>
        <p:grpSpPr>
          <a:xfrm>
            <a:off x="9012147" y="46440"/>
            <a:ext cx="3174555" cy="541644"/>
            <a:chOff x="9012147" y="46440"/>
            <a:chExt cx="3174555" cy="541644"/>
          </a:xfrm>
        </p:grpSpPr>
        <p:pic>
          <p:nvPicPr>
            <p:cNvPr id="10" name="图片 9"/>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430303" y="66318"/>
              <a:ext cx="2756399" cy="521766"/>
            </a:xfrm>
            <a:prstGeom prst="rect">
              <a:avLst/>
            </a:prstGeom>
          </p:spPr>
        </p:pic>
        <p:pic>
          <p:nvPicPr>
            <p:cNvPr id="11" name="图片 10"/>
            <p:cNvPicPr>
              <a:picLocks noChangeAspect="1"/>
            </p:cNvPicPr>
            <p:nvPr userDrawn="1"/>
          </p:nvPicPr>
          <p:blipFill>
            <a:blip r:embed="rId5" cstate="hqprint"/>
            <a:stretch>
              <a:fillRect/>
            </a:stretch>
          </p:blipFill>
          <p:spPr>
            <a:xfrm>
              <a:off x="9012147" y="46440"/>
              <a:ext cx="467851" cy="521766"/>
            </a:xfrm>
            <a:prstGeom prst="rect">
              <a:avLst/>
            </a:prstGeom>
          </p:spPr>
        </p:pic>
      </p:grpSp>
      <p:sp>
        <p:nvSpPr>
          <p:cNvPr id="12" name="标题 1"/>
          <p:cNvSpPr>
            <a:spLocks noGrp="1"/>
          </p:cNvSpPr>
          <p:nvPr>
            <p:ph type="title"/>
          </p:nvPr>
        </p:nvSpPr>
        <p:spPr>
          <a:xfrm>
            <a:off x="838200"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kumimoji="1"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联系我们">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355123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7" name="文本占位符 6"/>
          <p:cNvSpPr>
            <a:spLocks noGrp="1"/>
          </p:cNvSpPr>
          <p:nvPr>
            <p:ph type="body" sz="quarter" idx="29" hasCustomPrompt="1"/>
          </p:nvPr>
        </p:nvSpPr>
        <p:spPr>
          <a:xfrm>
            <a:off x="720000" y="5094200"/>
            <a:ext cx="6298641"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邮件：</a:t>
            </a:r>
            <a:r>
              <a:rPr kumimoji="1" lang="en-GB" altLang="zh-CN" dirty="0" err="1"/>
              <a:t>press@baai.ac.cn</a:t>
            </a:r>
            <a:endParaRPr kumimoji="1" lang="zh-CN" altLang="en-US" dirty="0"/>
          </a:p>
        </p:txBody>
      </p:sp>
      <p:sp>
        <p:nvSpPr>
          <p:cNvPr id="8" name="文本占位符 6"/>
          <p:cNvSpPr>
            <a:spLocks noGrp="1"/>
          </p:cNvSpPr>
          <p:nvPr>
            <p:ph type="body" sz="quarter" idx="30" hasCustomPrompt="1"/>
          </p:nvPr>
        </p:nvSpPr>
        <p:spPr>
          <a:xfrm>
            <a:off x="720001" y="5449712"/>
            <a:ext cx="6298640"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电话：</a:t>
            </a:r>
            <a:r>
              <a:rPr kumimoji="1" lang="en-US" altLang="zh-CN" dirty="0"/>
              <a:t>010 - 6893 3383</a:t>
            </a:r>
            <a:endParaRPr kumimoji="1" lang="zh-CN" altLang="en-US" dirty="0"/>
          </a:p>
        </p:txBody>
      </p:sp>
      <p:sp>
        <p:nvSpPr>
          <p:cNvPr id="9" name="文本占位符 6"/>
          <p:cNvSpPr>
            <a:spLocks noGrp="1"/>
          </p:cNvSpPr>
          <p:nvPr>
            <p:ph type="body" sz="quarter" idx="31" hasCustomPrompt="1"/>
          </p:nvPr>
        </p:nvSpPr>
        <p:spPr>
          <a:xfrm>
            <a:off x="720000" y="5805224"/>
            <a:ext cx="6298641" cy="222834"/>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地址：北京市海淀区知春路</a:t>
            </a:r>
            <a:r>
              <a:rPr kumimoji="1" lang="en-US" altLang="zh-CN" dirty="0"/>
              <a:t>27</a:t>
            </a:r>
            <a:r>
              <a:rPr kumimoji="1" lang="zh-CN" altLang="en-US" dirty="0"/>
              <a:t>号（量子芯座）七层</a:t>
            </a:r>
          </a:p>
        </p:txBody>
      </p:sp>
      <p:sp>
        <p:nvSpPr>
          <p:cNvPr id="11" name="文本占位符 6"/>
          <p:cNvSpPr>
            <a:spLocks noGrp="1"/>
          </p:cNvSpPr>
          <p:nvPr>
            <p:ph type="body" sz="quarter" idx="33" hasCustomPrompt="1"/>
          </p:nvPr>
        </p:nvSpPr>
        <p:spPr>
          <a:xfrm>
            <a:off x="720000" y="4410343"/>
            <a:ext cx="2099400" cy="348222"/>
          </a:xfrm>
          <a:prstGeom prst="rect">
            <a:avLst/>
          </a:prstGeom>
          <a:noFill/>
          <a:ln>
            <a:noFill/>
          </a:ln>
        </p:spPr>
        <p:txBody>
          <a:bodyPr lIns="0" tIns="0" rIns="0" bIns="0" anchor="t"/>
          <a:lstStyle>
            <a:lvl1pPr marL="0" indent="0">
              <a:buNone/>
              <a:defRPr sz="3000" b="1"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联系我们</a:t>
            </a:r>
          </a:p>
        </p:txBody>
      </p:sp>
      <p:pic>
        <p:nvPicPr>
          <p:cNvPr id="10" name="图片 9"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3" name="灯片编号占位符 16"/>
          <p:cNvSpPr>
            <a:spLocks noGrp="1"/>
          </p:cNvSpPr>
          <p:nvPr>
            <p:ph type="sldNum" sz="quarter" idx="4"/>
          </p:nvPr>
        </p:nvSpPr>
        <p:spPr>
          <a:xfrm>
            <a:off x="11194231" y="6555701"/>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pic>
        <p:nvPicPr>
          <p:cNvPr id="4" name="图片 3"/>
          <p:cNvPicPr>
            <a:picLocks noChangeAspect="1"/>
          </p:cNvPicPr>
          <p:nvPr userDrawn="1"/>
        </p:nvPicPr>
        <p:blipFill>
          <a:blip r:embed="rId3" cstate="screen"/>
          <a:stretch>
            <a:fillRect/>
          </a:stretch>
        </p:blipFill>
        <p:spPr>
          <a:xfrm>
            <a:off x="9149968" y="4938045"/>
            <a:ext cx="1210885" cy="1210885"/>
          </a:xfrm>
          <a:prstGeom prst="rect">
            <a:avLst/>
          </a:prstGeom>
        </p:spPr>
      </p:pic>
      <p:sp>
        <p:nvSpPr>
          <p:cNvPr id="15" name="文本占位符 6"/>
          <p:cNvSpPr>
            <a:spLocks noGrp="1"/>
          </p:cNvSpPr>
          <p:nvPr>
            <p:ph type="body" sz="quarter" idx="34" hasCustomPrompt="1"/>
          </p:nvPr>
        </p:nvSpPr>
        <p:spPr>
          <a:xfrm>
            <a:off x="10395578" y="4990064"/>
            <a:ext cx="196769" cy="1094700"/>
          </a:xfrm>
          <a:prstGeom prst="rect">
            <a:avLst/>
          </a:prstGeom>
          <a:noFill/>
          <a:ln>
            <a:noFill/>
          </a:ln>
        </p:spPr>
        <p:txBody>
          <a:bodyPr vert="eaVert" lIns="0" tIns="0" rIns="0" bIns="0" anchor="t"/>
          <a:lstStyle>
            <a:lvl1pPr marL="0" indent="0" algn="ctr">
              <a:buNone/>
              <a:defRPr sz="1600" b="0" i="0">
                <a:ln>
                  <a:noFill/>
                </a:ln>
                <a:solidFill>
                  <a:schemeClr val="bg1">
                    <a:lumMod val="50000"/>
                  </a:schemeClr>
                </a:solidFill>
                <a:latin typeface="微软雅黑 Light" panose="020B0502040204020203" pitchFamily="34" charset="-122"/>
                <a:ea typeface="微软雅黑 Light" panose="020B0502040204020203"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智源公众号</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1_仅标题">
    <p:spTree>
      <p:nvGrpSpPr>
        <p:cNvPr id="1" name=""/>
        <p:cNvGrpSpPr/>
        <p:nvPr/>
      </p:nvGrpSpPr>
      <p:grpSpPr>
        <a:xfrm>
          <a:off x="0" y="0"/>
          <a:ext cx="0" cy="0"/>
          <a:chOff x="0" y="0"/>
          <a:chExt cx="0" cy="0"/>
        </a:xfrm>
      </p:grpSpPr>
      <p:grpSp>
        <p:nvGrpSpPr>
          <p:cNvPr id="2477" name="组合 7"/>
          <p:cNvGrpSpPr/>
          <p:nvPr/>
        </p:nvGrpSpPr>
        <p:grpSpPr>
          <a:xfrm>
            <a:off x="12347250" y="239654"/>
            <a:ext cx="750798" cy="6526610"/>
            <a:chOff x="0" y="0"/>
            <a:chExt cx="750797" cy="6526609"/>
          </a:xfrm>
        </p:grpSpPr>
        <p:sp>
          <p:nvSpPr>
            <p:cNvPr id="2466" name="矩形 8"/>
            <p:cNvSpPr/>
            <p:nvPr/>
          </p:nvSpPr>
          <p:spPr>
            <a:xfrm>
              <a:off x="-1" y="0"/>
              <a:ext cx="750798" cy="399030"/>
            </a:xfrm>
            <a:prstGeom prst="rect">
              <a:avLst/>
            </a:prstGeom>
            <a:solidFill>
              <a:srgbClr val="30407B"/>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67" name="矩形 9"/>
            <p:cNvSpPr/>
            <p:nvPr/>
          </p:nvSpPr>
          <p:spPr>
            <a:xfrm>
              <a:off x="-1" y="612758"/>
              <a:ext cx="750798" cy="399030"/>
            </a:xfrm>
            <a:prstGeom prst="rect">
              <a:avLst/>
            </a:prstGeom>
            <a:solidFill>
              <a:srgbClr val="486BA5"/>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68" name="矩形 10"/>
            <p:cNvSpPr/>
            <p:nvPr/>
          </p:nvSpPr>
          <p:spPr>
            <a:xfrm>
              <a:off x="-1" y="1225516"/>
              <a:ext cx="750798" cy="399030"/>
            </a:xfrm>
            <a:prstGeom prst="rect">
              <a:avLst/>
            </a:prstGeom>
            <a:solidFill>
              <a:srgbClr val="3494BA"/>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69" name="矩形 11"/>
            <p:cNvSpPr/>
            <p:nvPr/>
          </p:nvSpPr>
          <p:spPr>
            <a:xfrm>
              <a:off x="-1" y="1838274"/>
              <a:ext cx="750798" cy="399030"/>
            </a:xfrm>
            <a:prstGeom prst="rect">
              <a:avLst/>
            </a:prstGeom>
            <a:solidFill>
              <a:srgbClr val="58B6C0"/>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0" name="矩形 12"/>
            <p:cNvSpPr/>
            <p:nvPr/>
          </p:nvSpPr>
          <p:spPr>
            <a:xfrm>
              <a:off x="-1" y="2451032"/>
              <a:ext cx="750798" cy="399030"/>
            </a:xfrm>
            <a:prstGeom prst="rect">
              <a:avLst/>
            </a:prstGeom>
            <a:solidFill>
              <a:srgbClr val="7595AA"/>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1" name="矩形 13"/>
            <p:cNvSpPr/>
            <p:nvPr/>
          </p:nvSpPr>
          <p:spPr>
            <a:xfrm>
              <a:off x="-1" y="3063790"/>
              <a:ext cx="750798" cy="399030"/>
            </a:xfrm>
            <a:prstGeom prst="rect">
              <a:avLst/>
            </a:prstGeom>
            <a:solidFill>
              <a:srgbClr val="95BAC3"/>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2" name="矩形 14"/>
            <p:cNvSpPr/>
            <p:nvPr/>
          </p:nvSpPr>
          <p:spPr>
            <a:xfrm>
              <a:off x="-1" y="3676548"/>
              <a:ext cx="750798" cy="399030"/>
            </a:xfrm>
            <a:prstGeom prst="rect">
              <a:avLst/>
            </a:prstGeom>
            <a:solidFill>
              <a:srgbClr val="ABD8ED"/>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3" name="矩形 15"/>
            <p:cNvSpPr/>
            <p:nvPr/>
          </p:nvSpPr>
          <p:spPr>
            <a:xfrm>
              <a:off x="-1" y="4289306"/>
              <a:ext cx="750798" cy="399030"/>
            </a:xfrm>
            <a:prstGeom prst="rect">
              <a:avLst/>
            </a:prstGeom>
            <a:solidFill>
              <a:srgbClr val="E2F0D9"/>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4" name="矩形 16"/>
            <p:cNvSpPr/>
            <p:nvPr/>
          </p:nvSpPr>
          <p:spPr>
            <a:xfrm>
              <a:off x="-1" y="4902064"/>
              <a:ext cx="750798" cy="399030"/>
            </a:xfrm>
            <a:prstGeom prst="rect">
              <a:avLst/>
            </a:prstGeom>
            <a:solidFill>
              <a:srgbClr val="C5E0B4"/>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5" name="矩形 17"/>
            <p:cNvSpPr/>
            <p:nvPr/>
          </p:nvSpPr>
          <p:spPr>
            <a:xfrm>
              <a:off x="-1" y="5514822"/>
              <a:ext cx="750798" cy="399030"/>
            </a:xfrm>
            <a:prstGeom prst="rect">
              <a:avLst/>
            </a:prstGeom>
            <a:solidFill>
              <a:srgbClr val="B2D69A"/>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2476" name="矩形 18"/>
            <p:cNvSpPr/>
            <p:nvPr/>
          </p:nvSpPr>
          <p:spPr>
            <a:xfrm>
              <a:off x="-1" y="6127580"/>
              <a:ext cx="750798" cy="399030"/>
            </a:xfrm>
            <a:prstGeom prst="rect">
              <a:avLst/>
            </a:prstGeom>
            <a:solidFill>
              <a:srgbClr val="ECEEF0"/>
            </a:solidFill>
            <a:ln w="12700" cap="flat">
              <a:noFill/>
              <a:miter lim="400000"/>
            </a:ln>
            <a:effectLst/>
          </p:spPr>
          <p:txBody>
            <a:bodyPr wrap="square" lIns="25400" tIns="25400" rIns="25400" bIns="25400"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
        <p:nvSpPr>
          <p:cNvPr id="2478" name="正文级别 1…"/>
          <p:cNvSpPr txBox="1">
            <a:spLocks noGrp="1"/>
          </p:cNvSpPr>
          <p:nvPr>
            <p:ph type="body" sz="quarter" idx="1" hasCustomPrompt="1"/>
          </p:nvPr>
        </p:nvSpPr>
        <p:spPr>
          <a:xfrm>
            <a:off x="474300" y="300276"/>
            <a:ext cx="9203101" cy="348223"/>
          </a:xfrm>
          <a:prstGeom prst="rect">
            <a:avLst/>
          </a:prstGeom>
        </p:spPr>
        <p:txBody>
          <a:bodyPr lIns="0" tIns="0" rIns="0" bIns="0">
            <a:normAutofit/>
          </a:bodyPr>
          <a:lstStyle>
            <a:lvl1pPr marL="0" indent="0">
              <a:buSzTx/>
              <a:buFontTx/>
              <a:buNone/>
              <a:defRPr sz="30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vl2pPr marL="742950" indent="-285750">
              <a:buFontTx/>
              <a:defRPr sz="30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marL="1257300" indent="-342900">
              <a:buFontTx/>
              <a:defRPr sz="30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marL="1752600" indent="-381000">
              <a:buFontTx/>
              <a:defRPr sz="30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marL="2209800" indent="-381000">
              <a:buFontTx/>
              <a:defRPr sz="30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stStyle>
          <a:p>
            <a:r>
              <a:t>正文级别 1</a:t>
            </a:r>
          </a:p>
          <a:p>
            <a:pPr lvl="1"/>
            <a:r>
              <a:t>正文级别 2</a:t>
            </a:r>
          </a:p>
          <a:p>
            <a:pPr lvl="2"/>
            <a:r>
              <a:t>正文级别 3</a:t>
            </a:r>
          </a:p>
          <a:p>
            <a:pPr lvl="3"/>
            <a:r>
              <a:t>正文级别 4</a:t>
            </a:r>
          </a:p>
          <a:p>
            <a:pPr lvl="4"/>
            <a:r>
              <a:t>正文级别 5</a:t>
            </a:r>
          </a:p>
        </p:txBody>
      </p:sp>
      <p:sp>
        <p:nvSpPr>
          <p:cNvPr id="2479" name="文本占位符 5"/>
          <p:cNvSpPr>
            <a:spLocks noGrp="1"/>
          </p:cNvSpPr>
          <p:nvPr>
            <p:ph type="body" idx="21"/>
          </p:nvPr>
        </p:nvSpPr>
        <p:spPr>
          <a:xfrm>
            <a:off x="474299" y="1125967"/>
            <a:ext cx="11081268" cy="4766834"/>
          </a:xfrm>
          <a:prstGeom prst="rect">
            <a:avLst/>
          </a:prstGeom>
          <a:ln w="3175"/>
        </p:spPr>
        <p:txBody>
          <a:bodyPr lIns="45719" tIns="45719" rIns="45719" bIns="45719">
            <a:normAutofit/>
          </a:bodyPr>
          <a:lstStyle/>
          <a:p>
            <a:pPr marL="304800" indent="-304800" defTabSz="1219200">
              <a:spcBef>
                <a:spcPts val="2200"/>
              </a:spcBef>
              <a:buSzPct val="123000"/>
              <a:buFontTx/>
              <a:defRPr sz="2400">
                <a:latin typeface="Helvetica Neue" panose="02000503000000020004"/>
                <a:ea typeface="Helvetica Neue" panose="02000503000000020004"/>
                <a:cs typeface="Helvetica Neue" panose="02000503000000020004"/>
                <a:sym typeface="Helvetica Neue" panose="02000503000000020004"/>
              </a:defRPr>
            </a:pPr>
            <a:endParaRPr/>
          </a:p>
        </p:txBody>
      </p:sp>
      <p:sp>
        <p:nvSpPr>
          <p:cNvPr id="2480" name="幻灯片编号"/>
          <p:cNvSpPr txBox="1">
            <a:spLocks noGrp="1"/>
          </p:cNvSpPr>
          <p:nvPr>
            <p:ph type="sldNum" sz="quarter" idx="2"/>
          </p:nvPr>
        </p:nvSpPr>
        <p:spPr>
          <a:xfrm>
            <a:off x="7315200" y="5988050"/>
            <a:ext cx="2844800" cy="368301"/>
          </a:xfrm>
          <a:prstGeom prst="rect">
            <a:avLst/>
          </a:prstGeom>
        </p:spPr>
        <p:txBody>
          <a:bodyPr lIns="25400" tIns="25400" rIns="25400" bIns="25400" anchor="b"/>
          <a:lstStyle>
            <a:lvl1pPr algn="ctr" defTabSz="292100">
              <a:defRPr b="0">
                <a:solidFill>
                  <a:srgbClr val="000000"/>
                </a:solidFill>
                <a:latin typeface="Helvetica Neue" panose="02000503000000020004"/>
                <a:ea typeface="Helvetica Neue" panose="02000503000000020004"/>
                <a:cs typeface="Helvetica Neue" panose="02000503000000020004"/>
                <a:sym typeface="Helvetica Neue" panose="02000503000000020004"/>
              </a:defRPr>
            </a:lvl1pPr>
          </a:lstStyle>
          <a:p>
            <a:fld id="{86CB4B4D-7CA3-9044-876B-883B54F8677D}" type="slidenum">
              <a:rPr/>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3000509000000000000" pitchFamily="2" charset="-122"/>
                <a:ea typeface="方正小标宋简体" panose="03000509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4" name="灯片编号占位符 16"/>
          <p:cNvSpPr>
            <a:spLocks noGrp="1"/>
          </p:cNvSpPr>
          <p:nvPr>
            <p:ph type="sldNum" sz="quarter" idx="4"/>
          </p:nvPr>
        </p:nvSpPr>
        <p:spPr>
          <a:xfrm>
            <a:off x="11194231" y="6546557"/>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6" name="图片 15"/>
          <p:cNvPicPr>
            <a:picLocks noChangeAspect="1"/>
          </p:cNvPicPr>
          <p:nvPr userDrawn="1"/>
        </p:nvPicPr>
        <p:blipFill>
          <a:blip r:embed="rId3" cstate="screen"/>
          <a:stretch>
            <a:fillRect/>
          </a:stretch>
        </p:blipFill>
        <p:spPr>
          <a:xfrm>
            <a:off x="9837187" y="233476"/>
            <a:ext cx="2180685" cy="47747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dirty="0"/>
              <a:t>单击此处编辑母版文本</a:t>
            </a:r>
          </a:p>
        </p:txBody>
      </p:sp>
      <p:pic>
        <p:nvPicPr>
          <p:cNvPr id="7" name="图片 6"/>
          <p:cNvPicPr>
            <a:picLocks noChangeAspect="1"/>
          </p:cNvPicPr>
          <p:nvPr userDrawn="1"/>
        </p:nvPicPr>
        <p:blipFill>
          <a:blip r:embed="rId2" cstate="screen"/>
          <a:stretch>
            <a:fillRect/>
          </a:stretch>
        </p:blipFill>
        <p:spPr>
          <a:xfrm>
            <a:off x="9792000" y="341886"/>
            <a:ext cx="2171700" cy="368155"/>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1"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7" cy="47668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7" name="图片 6" descr="图片包含 游戏机&#10;&#10;描述已自动生成"/>
          <p:cNvPicPr>
            <a:picLocks noChangeAspect="1"/>
          </p:cNvPicPr>
          <p:nvPr userDrawn="1"/>
        </p:nvPicPr>
        <p:blipFill>
          <a:blip r:embed="rId2" cstate="screen"/>
          <a:stretch>
            <a:fillRect/>
          </a:stretch>
        </p:blipFill>
        <p:spPr>
          <a:xfrm>
            <a:off x="11461846" y="6544235"/>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90204"/>
              <a:ea typeface="黑体" panose="02010609060101010101" pitchFamily="49" charset="-122"/>
              <a:cs typeface="+mn-cs"/>
            </a:endParaRPr>
          </a:p>
        </p:txBody>
      </p:sp>
      <p:pic>
        <p:nvPicPr>
          <p:cNvPr id="12" name="图片 11"/>
          <p:cNvPicPr>
            <a:picLocks noChangeAspect="1"/>
          </p:cNvPicPr>
          <p:nvPr userDrawn="1"/>
        </p:nvPicPr>
        <p:blipFill>
          <a:blip r:embed="rId3" cstate="screen"/>
          <a:stretch>
            <a:fillRect/>
          </a:stretch>
        </p:blipFill>
        <p:spPr>
          <a:xfrm>
            <a:off x="9837188" y="233476"/>
            <a:ext cx="2180685" cy="477470"/>
          </a:xfrm>
          <a:prstGeom prst="rect">
            <a:avLst/>
          </a:prstGeom>
        </p:spPr>
      </p:pic>
      <p:sp>
        <p:nvSpPr>
          <p:cNvPr id="13" name="灯片编号占位符 16"/>
          <p:cNvSpPr>
            <a:spLocks noGrp="1"/>
          </p:cNvSpPr>
          <p:nvPr>
            <p:ph type="sldNum" sz="quarter" idx="4"/>
          </p:nvPr>
        </p:nvSpPr>
        <p:spPr>
          <a:xfrm>
            <a:off x="11194233" y="6546559"/>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pPr defTabSz="914400">
              <a:defRPr/>
            </a:pPr>
            <a:fld id="{CFA165D2-0530-E94C-A987-BD40D545B1E6}" type="slidenum">
              <a:rPr kumimoji="1" lang="zh-CN" altLang="en-US" smtClean="0">
                <a:solidFill>
                  <a:prstClr val="black">
                    <a:lumMod val="50000"/>
                    <a:lumOff val="50000"/>
                  </a:prstClr>
                </a:solidFill>
              </a:rPr>
              <a:t>‹#›</a:t>
            </a:fld>
            <a:endParaRPr kumimoji="1" lang="zh-CN" altLang="en-US" dirty="0">
              <a:solidFill>
                <a:prstClr val="black">
                  <a:lumMod val="50000"/>
                  <a:lumOff val="50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90204"/>
              <a:ea typeface="黑体" panose="02010609060101010101" pitchFamily="49" charset="-122"/>
              <a:cs typeface="+mn-cs"/>
            </a:endParaRPr>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FA165D2-0530-E94C-A987-BD40D545B1E6}" type="slidenum">
              <a:rPr kumimoji="1" lang="zh-CN" altLang="en-US" sz="900" b="1" i="0" u="none" strike="noStrike" kern="1200" cap="none" spc="0" normalizeH="0" baseline="0" noProof="0" smtClean="0">
                <a:ln>
                  <a:noFill/>
                </a:ln>
                <a:solidFill>
                  <a:prstClr val="black">
                    <a:lumMod val="50000"/>
                    <a:lumOff val="50000"/>
                  </a:prstClr>
                </a:solidFill>
                <a:effectLst/>
                <a:uLnTx/>
                <a:uFillTx/>
                <a:ea typeface="FZFangSong-Z02S" panose="02000000000000000000" pitchFamily="2" charset="-122"/>
                <a:cs typeface="+mn-cs"/>
              </a:rPr>
              <a:t>‹#›</a:t>
            </a:fld>
            <a:endParaRPr kumimoji="1" lang="zh-CN" altLang="en-US" sz="900" b="1" i="0" u="none" strike="noStrike" kern="1200" cap="none" spc="0" normalizeH="0" baseline="0" noProof="0" dirty="0">
              <a:ln>
                <a:noFill/>
              </a:ln>
              <a:solidFill>
                <a:prstClr val="black">
                  <a:lumMod val="50000"/>
                  <a:lumOff val="50000"/>
                </a:prstClr>
              </a:solidFill>
              <a:effectLst/>
              <a:uLnTx/>
              <a:uFillTx/>
              <a:ea typeface="FZFangSong-Z02S" panose="02000000000000000000"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screen"/>
          <a:stretch>
            <a:fillRect/>
          </a:stretch>
        </p:blipFill>
        <p:spPr>
          <a:xfrm>
            <a:off x="9837188" y="233476"/>
            <a:ext cx="2180685" cy="477470"/>
          </a:xfrm>
          <a:prstGeom prst="rect">
            <a:avLst/>
          </a:prstGeom>
        </p:spPr>
      </p:pic>
      <p:sp>
        <p:nvSpPr>
          <p:cNvPr id="5" name="灯片编号占位符 16"/>
          <p:cNvSpPr>
            <a:spLocks noGrp="1"/>
          </p:cNvSpPr>
          <p:nvPr>
            <p:ph type="sldNum" sz="quarter" idx="4"/>
          </p:nvPr>
        </p:nvSpPr>
        <p:spPr>
          <a:xfrm>
            <a:off x="11242425" y="6543675"/>
            <a:ext cx="365071" cy="184602"/>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标题和内容2">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51732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8" name="图片 7"/>
          <p:cNvPicPr>
            <a:picLocks noChangeAspect="1"/>
          </p:cNvPicPr>
          <p:nvPr userDrawn="1"/>
        </p:nvPicPr>
        <p:blipFill>
          <a:blip r:embed="rId2" cstate="screen"/>
          <a:stretch>
            <a:fillRect/>
          </a:stretch>
        </p:blipFill>
        <p:spPr>
          <a:xfrm>
            <a:off x="9837187" y="233476"/>
            <a:ext cx="2180685" cy="477470"/>
          </a:xfrm>
          <a:prstGeom prst="rect">
            <a:avLst/>
          </a:prstGeom>
        </p:spPr>
      </p:pic>
      <p:pic>
        <p:nvPicPr>
          <p:cNvPr id="10" name="图片 9" descr="图片包含 游戏机&#10;&#10;描述已自动生成"/>
          <p:cNvPicPr>
            <a:picLocks noChangeAspect="1"/>
          </p:cNvPicPr>
          <p:nvPr userDrawn="1"/>
        </p:nvPicPr>
        <p:blipFill>
          <a:blip r:embed="rId3" cstate="screen"/>
          <a:stretch>
            <a:fillRect/>
          </a:stretch>
        </p:blipFill>
        <p:spPr>
          <a:xfrm>
            <a:off x="11461845" y="6544233"/>
            <a:ext cx="501855" cy="127615"/>
          </a:xfrm>
          <a:prstGeom prst="rect">
            <a:avLst/>
          </a:prstGeom>
        </p:spPr>
      </p:pic>
      <p:sp>
        <p:nvSpPr>
          <p:cNvPr id="13" name="灯片编号占位符 16"/>
          <p:cNvSpPr>
            <a:spLocks noGrp="1"/>
          </p:cNvSpPr>
          <p:nvPr>
            <p:ph type="sldNum" sz="quarter" idx="4"/>
          </p:nvPr>
        </p:nvSpPr>
        <p:spPr>
          <a:xfrm>
            <a:off x="11129963" y="6546557"/>
            <a:ext cx="425603" cy="77967"/>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联系我们">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12192000" cy="3551237"/>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7" name="文本占位符 6"/>
          <p:cNvSpPr>
            <a:spLocks noGrp="1"/>
          </p:cNvSpPr>
          <p:nvPr>
            <p:ph type="body" sz="quarter" idx="29" hasCustomPrompt="1"/>
          </p:nvPr>
        </p:nvSpPr>
        <p:spPr>
          <a:xfrm>
            <a:off x="720000" y="5094200"/>
            <a:ext cx="6298641"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邮件：</a:t>
            </a:r>
            <a:r>
              <a:rPr kumimoji="1" lang="en-GB" altLang="zh-CN" dirty="0" err="1"/>
              <a:t>press@baai.ac.cn</a:t>
            </a:r>
            <a:endParaRPr kumimoji="1" lang="zh-CN" altLang="en-US" dirty="0"/>
          </a:p>
        </p:txBody>
      </p:sp>
      <p:sp>
        <p:nvSpPr>
          <p:cNvPr id="8" name="文本占位符 6"/>
          <p:cNvSpPr>
            <a:spLocks noGrp="1"/>
          </p:cNvSpPr>
          <p:nvPr>
            <p:ph type="body" sz="quarter" idx="30" hasCustomPrompt="1"/>
          </p:nvPr>
        </p:nvSpPr>
        <p:spPr>
          <a:xfrm>
            <a:off x="720001" y="5449712"/>
            <a:ext cx="6298640" cy="187553"/>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电话：</a:t>
            </a:r>
            <a:r>
              <a:rPr kumimoji="1" lang="en-US" altLang="zh-CN" dirty="0"/>
              <a:t>010 - 6893 3383</a:t>
            </a:r>
            <a:endParaRPr kumimoji="1" lang="zh-CN" altLang="en-US" dirty="0"/>
          </a:p>
        </p:txBody>
      </p:sp>
      <p:sp>
        <p:nvSpPr>
          <p:cNvPr id="9" name="文本占位符 6"/>
          <p:cNvSpPr>
            <a:spLocks noGrp="1"/>
          </p:cNvSpPr>
          <p:nvPr>
            <p:ph type="body" sz="quarter" idx="31" hasCustomPrompt="1"/>
          </p:nvPr>
        </p:nvSpPr>
        <p:spPr>
          <a:xfrm>
            <a:off x="720000" y="5805224"/>
            <a:ext cx="6298641" cy="222834"/>
          </a:xfrm>
          <a:prstGeom prst="rect">
            <a:avLst/>
          </a:prstGeom>
          <a:noFill/>
          <a:ln>
            <a:noFill/>
          </a:ln>
        </p:spPr>
        <p:txBody>
          <a:bodyPr lIns="0" tIns="0" rIns="0" bIns="0" anchor="t"/>
          <a:lstStyle>
            <a:lvl1pPr marL="0" indent="0" algn="l">
              <a:buNone/>
              <a:defRPr sz="1600" b="0"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地址：北京市海淀区知春路</a:t>
            </a:r>
            <a:r>
              <a:rPr kumimoji="1" lang="en-US" altLang="zh-CN" dirty="0"/>
              <a:t>27</a:t>
            </a:r>
            <a:r>
              <a:rPr kumimoji="1" lang="zh-CN" altLang="en-US" dirty="0"/>
              <a:t>号（量子芯座）七层</a:t>
            </a:r>
          </a:p>
        </p:txBody>
      </p:sp>
      <p:sp>
        <p:nvSpPr>
          <p:cNvPr id="11" name="文本占位符 6"/>
          <p:cNvSpPr>
            <a:spLocks noGrp="1"/>
          </p:cNvSpPr>
          <p:nvPr>
            <p:ph type="body" sz="quarter" idx="33" hasCustomPrompt="1"/>
          </p:nvPr>
        </p:nvSpPr>
        <p:spPr>
          <a:xfrm>
            <a:off x="720000" y="4410343"/>
            <a:ext cx="2099400" cy="348222"/>
          </a:xfrm>
          <a:prstGeom prst="rect">
            <a:avLst/>
          </a:prstGeom>
          <a:noFill/>
          <a:ln>
            <a:noFill/>
          </a:ln>
        </p:spPr>
        <p:txBody>
          <a:bodyPr lIns="0" tIns="0" rIns="0" bIns="0" anchor="t"/>
          <a:lstStyle>
            <a:lvl1pPr marL="0" indent="0">
              <a:buNone/>
              <a:defRPr sz="3000" b="1" i="0">
                <a:ln>
                  <a:noFill/>
                </a:ln>
                <a:solidFill>
                  <a:schemeClr val="tx1">
                    <a:lumMod val="75000"/>
                    <a:lumOff val="25000"/>
                  </a:schemeClr>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联系我们</a:t>
            </a:r>
          </a:p>
        </p:txBody>
      </p:sp>
      <p:pic>
        <p:nvPicPr>
          <p:cNvPr id="10" name="图片 9"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3" name="灯片编号占位符 16"/>
          <p:cNvSpPr>
            <a:spLocks noGrp="1"/>
          </p:cNvSpPr>
          <p:nvPr>
            <p:ph type="sldNum" sz="quarter" idx="4"/>
          </p:nvPr>
        </p:nvSpPr>
        <p:spPr>
          <a:xfrm>
            <a:off x="11194231" y="6555701"/>
            <a:ext cx="361335"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FA165D2-0530-E94C-A987-BD40D545B1E6}" type="slidenum">
              <a:rPr kumimoji="1" lang="zh-CN" altLang="en-US" sz="1000" b="1" i="0" u="none" strike="noStrike" kern="1200" cap="none" spc="0" normalizeH="0" baseline="0" noProof="0" smtClean="0">
                <a:ln>
                  <a:noFill/>
                </a:ln>
                <a:solidFill>
                  <a:prstClr val="black">
                    <a:lumMod val="50000"/>
                    <a:lumOff val="50000"/>
                  </a:prstClr>
                </a:solidFill>
                <a:effectLst/>
                <a:uLnTx/>
                <a:uFillTx/>
                <a:ea typeface="FZFangSong-Z02S" panose="02000000000000000000" pitchFamily="2" charset="-122"/>
                <a:cs typeface="+mn-cs"/>
              </a:rPr>
              <a:t>‹#›</a:t>
            </a:fld>
            <a:endParaRPr kumimoji="1" lang="zh-CN" altLang="en-US" sz="1000" b="1" i="0" u="none" strike="noStrike" kern="1200" cap="none" spc="0" normalizeH="0" baseline="0" noProof="0" dirty="0">
              <a:ln>
                <a:noFill/>
              </a:ln>
              <a:solidFill>
                <a:prstClr val="black">
                  <a:lumMod val="50000"/>
                  <a:lumOff val="50000"/>
                </a:prstClr>
              </a:solidFill>
              <a:effectLst/>
              <a:uLnTx/>
              <a:uFillTx/>
              <a:ea typeface="FZFangSong-Z02S" panose="02000000000000000000" pitchFamily="2" charset="-122"/>
              <a:cs typeface="+mn-cs"/>
            </a:endParaRPr>
          </a:p>
        </p:txBody>
      </p:sp>
      <p:pic>
        <p:nvPicPr>
          <p:cNvPr id="4" name="图片 3"/>
          <p:cNvPicPr>
            <a:picLocks noChangeAspect="1"/>
          </p:cNvPicPr>
          <p:nvPr userDrawn="1"/>
        </p:nvPicPr>
        <p:blipFill>
          <a:blip r:embed="rId3" cstate="screen"/>
          <a:stretch>
            <a:fillRect/>
          </a:stretch>
        </p:blipFill>
        <p:spPr>
          <a:xfrm>
            <a:off x="9149968" y="4938045"/>
            <a:ext cx="1210885" cy="1210885"/>
          </a:xfrm>
          <a:prstGeom prst="rect">
            <a:avLst/>
          </a:prstGeom>
        </p:spPr>
      </p:pic>
      <p:sp>
        <p:nvSpPr>
          <p:cNvPr id="15" name="文本占位符 6"/>
          <p:cNvSpPr>
            <a:spLocks noGrp="1"/>
          </p:cNvSpPr>
          <p:nvPr>
            <p:ph type="body" sz="quarter" idx="34" hasCustomPrompt="1"/>
          </p:nvPr>
        </p:nvSpPr>
        <p:spPr>
          <a:xfrm>
            <a:off x="10395578" y="4990064"/>
            <a:ext cx="196769" cy="1094700"/>
          </a:xfrm>
          <a:prstGeom prst="rect">
            <a:avLst/>
          </a:prstGeom>
          <a:noFill/>
          <a:ln>
            <a:noFill/>
          </a:ln>
        </p:spPr>
        <p:txBody>
          <a:bodyPr vert="eaVert" lIns="0" tIns="0" rIns="0" bIns="0" anchor="t"/>
          <a:lstStyle>
            <a:lvl1pPr marL="0" indent="0" algn="ctr">
              <a:buNone/>
              <a:defRPr sz="1600" b="0" i="0">
                <a:ln>
                  <a:noFill/>
                </a:ln>
                <a:solidFill>
                  <a:schemeClr val="bg1">
                    <a:lumMod val="50000"/>
                  </a:schemeClr>
                </a:solidFill>
                <a:latin typeface="微软雅黑 Light" panose="020B0502040204020203" pitchFamily="34" charset="-122"/>
                <a:ea typeface="微软雅黑 Light" panose="020B0502040204020203"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智源公众号</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4" name="文本占位符 6"/>
          <p:cNvSpPr>
            <a:spLocks noGrp="1"/>
          </p:cNvSpPr>
          <p:nvPr>
            <p:ph type="body" idx="10" hasCustomPrompt="1"/>
          </p:nvPr>
        </p:nvSpPr>
        <p:spPr>
          <a:xfrm>
            <a:off x="474300" y="300276"/>
            <a:ext cx="9203100" cy="348222"/>
          </a:xfrm>
          <a:prstGeom prst="rect">
            <a:avLst/>
          </a:prstGeom>
          <a:noFill/>
          <a:ln>
            <a:noFill/>
          </a:ln>
        </p:spPr>
        <p:txBody>
          <a:bodyPr lIns="0" tIns="0" rIns="0" bIns="0" anchor="t"/>
          <a:lstStyle>
            <a:lvl1pPr marL="0" lv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lvl="1">
              <a:defRPr>
                <a:ln>
                  <a:solidFill>
                    <a:schemeClr val="bg1"/>
                  </a:solidFill>
                </a:ln>
                <a:solidFill>
                  <a:schemeClr val="bg1"/>
                </a:solidFill>
                <a:latin typeface="Source Han Sans CN"/>
                <a:ea typeface="Source Han Sans CN"/>
              </a:defRPr>
            </a:lvl2pPr>
            <a:lvl3pPr lvl="2">
              <a:defRPr>
                <a:ln>
                  <a:solidFill>
                    <a:schemeClr val="bg1"/>
                  </a:solidFill>
                </a:ln>
                <a:solidFill>
                  <a:schemeClr val="bg1"/>
                </a:solidFill>
                <a:latin typeface="Source Han Sans CN"/>
                <a:ea typeface="Source Han Sans CN"/>
              </a:defRPr>
            </a:lvl3pPr>
            <a:lvl4pPr lvl="3">
              <a:defRPr>
                <a:ln>
                  <a:solidFill>
                    <a:schemeClr val="bg1"/>
                  </a:solidFill>
                </a:ln>
                <a:solidFill>
                  <a:schemeClr val="bg1"/>
                </a:solidFill>
                <a:latin typeface="Source Han Sans CN"/>
                <a:ea typeface="Source Han Sans CN"/>
              </a:defRPr>
            </a:lvl4pPr>
            <a:lvl5pPr lvl="4">
              <a:defRPr>
                <a:ln>
                  <a:solidFill>
                    <a:schemeClr val="bg1"/>
                  </a:solidFill>
                </a:ln>
                <a:solidFill>
                  <a:schemeClr val="bg1"/>
                </a:solidFill>
                <a:latin typeface="Source Han Sans CN"/>
                <a:ea typeface="Source Han Sans CN"/>
              </a:defRPr>
            </a:lvl5pPr>
          </a:lstStyle>
          <a:p>
            <a:pPr lvl="0"/>
            <a:r>
              <a:rPr lang="zh-CN"/>
              <a:t>大标题</a:t>
            </a:r>
          </a:p>
        </p:txBody>
      </p:sp>
      <p:sp>
        <p:nvSpPr>
          <p:cNvPr id="6" name="文本占位符 5"/>
          <p:cNvSpPr>
            <a:spLocks noGrp="1"/>
          </p:cNvSpPr>
          <p:nvPr>
            <p:ph type="body" idx="22"/>
          </p:nvPr>
        </p:nvSpPr>
        <p:spPr>
          <a:xfrm>
            <a:off x="474300" y="1125968"/>
            <a:ext cx="11081266" cy="4766832"/>
          </a:xfrm>
          <a:prstGeom prst="rect">
            <a:avLst/>
          </a:prstGeom>
        </p:spPr>
        <p:txBody>
          <a:bodyPr/>
          <a:lstStyle>
            <a:lvl1pPr lvl="0">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lvl="1">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lvl="2">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lvl="3">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lvl="4">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7" name="图片 6"/>
          <p:cNvPicPr>
            <a:picLocks noChangeAspect="1"/>
          </p:cNvPicPr>
          <p:nvPr/>
        </p:nvPicPr>
        <p:blipFill>
          <a:blip r:embed="rId2"/>
          <a:stretch>
            <a:fillRect/>
          </a:stretch>
        </p:blipFill>
        <p:spPr>
          <a:xfrm>
            <a:off x="11461845" y="6544233"/>
            <a:ext cx="501855" cy="127615"/>
          </a:xfrm>
          <a:prstGeom prst="rect">
            <a:avLst/>
          </a:prstGeom>
        </p:spPr>
      </p:pic>
      <p:sp>
        <p:nvSpPr>
          <p:cNvPr id="8" name="矩形 7"/>
          <p:cNvSpPr/>
          <p:nvPr/>
        </p:nvSpPr>
        <p:spPr>
          <a:xfrm>
            <a:off x="-12700" y="260010"/>
            <a:ext cx="360000" cy="432000"/>
          </a:xfrm>
          <a:prstGeom prst="rect">
            <a:avLst/>
          </a:prstGeom>
          <a:solidFill>
            <a:srgbClr val="0070C0"/>
          </a:solidFill>
          <a:ln>
            <a:noFill/>
          </a:ln>
        </p:spPr>
        <p:txBody>
          <a:bodyPr vert="horz" wrap="square" lIns="91440" tIns="45720" rIns="91440" bIns="45720" numCol="1" spcCol="0" anchor="ctr" anchorCtr="0"/>
          <a:lstStyle/>
          <a:p>
            <a:pPr algn="ctr"/>
            <a:endParaRPr lang="zh-CN">
              <a:solidFill>
                <a:schemeClr val="lt1"/>
              </a:solidFill>
            </a:endParaRPr>
          </a:p>
        </p:txBody>
      </p:sp>
      <p:pic>
        <p:nvPicPr>
          <p:cNvPr id="12" name="图片 11"/>
          <p:cNvPicPr>
            <a:picLocks noChangeAspect="1"/>
          </p:cNvPicPr>
          <p:nvPr/>
        </p:nvPicPr>
        <p:blipFill>
          <a:blip r:embed="rId3"/>
          <a:stretch>
            <a:fillRect/>
          </a:stretch>
        </p:blipFill>
        <p:spPr>
          <a:xfrm>
            <a:off x="9837187" y="233476"/>
            <a:ext cx="2180685" cy="477470"/>
          </a:xfrm>
          <a:prstGeom prst="rect">
            <a:avLst/>
          </a:prstGeom>
        </p:spPr>
      </p:pic>
      <p:sp>
        <p:nvSpPr>
          <p:cNvPr id="13" name="灯片编号占位符 16"/>
          <p:cNvSpPr>
            <a:spLocks noGrp="1"/>
          </p:cNvSpPr>
          <p:nvPr>
            <p:ph type="sldNum" idx="4"/>
          </p:nvPr>
        </p:nvSpPr>
        <p:spPr>
          <a:xfrm>
            <a:off x="11194231" y="6546557"/>
            <a:ext cx="361335" cy="127615"/>
          </a:xfrm>
          <a:prstGeom prst="rect">
            <a:avLst/>
          </a:prstGeom>
        </p:spPr>
        <p:txBody>
          <a:bodyPr vert="horz" lIns="91440" tIns="45720" rIns="91440" bIns="45720" anchor="ctr"/>
          <a:lstStyle>
            <a:lvl1pPr lvl="0" algn="r">
              <a:defRPr sz="1000" b="1">
                <a:solidFill>
                  <a:schemeClr val="tx1">
                    <a:lumMod val="50000"/>
                    <a:lumOff val="50000"/>
                  </a:schemeClr>
                </a:solidFill>
                <a:latin typeface="FZFangSong-Z02S"/>
                <a:ea typeface="FZFangSong-Z02S"/>
              </a:defRPr>
            </a:lvl1pPr>
          </a:lstStyle>
          <a:p>
            <a:fld id="{A0C25D96-30BF-41F5-90CC-EA43B0ECFA88}" type="slidenum">
              <a:rPr lang="en-US" altLang="zh-CN"/>
              <a:t>‹#›</a:t>
            </a:fld>
            <a:endParaRPr 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0070C0"/>
        </a:solidFill>
        <a:effectLst/>
      </p:bgPr>
    </p:bg>
    <p:spTree>
      <p:nvGrpSpPr>
        <p:cNvPr id="1" name=""/>
        <p:cNvGrpSpPr/>
        <p:nvPr/>
      </p:nvGrpSpPr>
      <p:grpSpPr>
        <a:xfrm>
          <a:off x="0" y="0"/>
          <a:ext cx="0" cy="0"/>
          <a:chOff x="0" y="0"/>
          <a:chExt cx="0" cy="0"/>
        </a:xfrm>
      </p:grpSpPr>
      <p:sp>
        <p:nvSpPr>
          <p:cNvPr id="10" name="Parallelogram 47"/>
          <p:cNvSpPr/>
          <p:nvPr userDrawn="1"/>
        </p:nvSpPr>
        <p:spPr>
          <a:xfrm>
            <a:off x="5326602" y="0"/>
            <a:ext cx="5974672" cy="6858000"/>
          </a:xfrm>
          <a:prstGeom prst="parallelogram">
            <a:avLst>
              <a:gd name="adj" fmla="val 33767"/>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11" name="Parallelogram 48"/>
          <p:cNvSpPr/>
          <p:nvPr userDrawn="1"/>
        </p:nvSpPr>
        <p:spPr>
          <a:xfrm rot="10800000">
            <a:off x="7655934" y="1069677"/>
            <a:ext cx="4763925" cy="5788319"/>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3" name="文本占位符 2"/>
          <p:cNvSpPr>
            <a:spLocks noGrp="1"/>
          </p:cNvSpPr>
          <p:nvPr>
            <p:ph type="body" sz="quarter" idx="10" hasCustomPrompt="1"/>
          </p:nvPr>
        </p:nvSpPr>
        <p:spPr>
          <a:xfrm>
            <a:off x="1133430" y="3230557"/>
            <a:ext cx="7165976" cy="539905"/>
          </a:xfrm>
          <a:prstGeom prst="rect">
            <a:avLst/>
          </a:prstGeom>
        </p:spPr>
        <p:txBody>
          <a:bodyPr lIns="0" tIns="0" rIns="0" bIns="0"/>
          <a:lstStyle>
            <a:lvl1pPr marL="0" indent="0">
              <a:buFontTx/>
              <a:buNone/>
              <a:defRPr sz="44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dirty="0"/>
              <a:t>单击此处编辑母版文本</a:t>
            </a:r>
          </a:p>
        </p:txBody>
      </p:sp>
      <p:sp>
        <p:nvSpPr>
          <p:cNvPr id="12" name="文本占位符 2"/>
          <p:cNvSpPr>
            <a:spLocks noGrp="1"/>
          </p:cNvSpPr>
          <p:nvPr>
            <p:ph type="body" sz="quarter" idx="11" hasCustomPrompt="1"/>
          </p:nvPr>
        </p:nvSpPr>
        <p:spPr>
          <a:xfrm>
            <a:off x="1122920" y="4179609"/>
            <a:ext cx="7165976" cy="539905"/>
          </a:xfrm>
          <a:prstGeom prst="rect">
            <a:avLst/>
          </a:prstGeom>
        </p:spPr>
        <p:txBody>
          <a:bodyPr lIns="0" tIns="0" rIns="0" bIns="0"/>
          <a:lstStyle>
            <a:lvl1pPr marL="0" indent="0">
              <a:buFontTx/>
              <a:buNone/>
              <a:defRPr sz="3000">
                <a:solidFill>
                  <a:schemeClr val="bg1"/>
                </a:solidFill>
                <a:latin typeface="方正小标宋_GBK" panose="03000509000000000000" pitchFamily="2" charset="-122"/>
                <a:ea typeface="方正小标宋_GBK" panose="03000509000000000000" pitchFamily="2" charset="-122"/>
              </a:defRPr>
            </a:lvl1pPr>
            <a:lvl2pPr marL="457200" indent="0">
              <a:buFontTx/>
              <a:buNone/>
              <a:defRPr sz="4400">
                <a:solidFill>
                  <a:schemeClr val="bg1"/>
                </a:solidFill>
                <a:latin typeface="方正小标宋_GBK" panose="03000509000000000000" pitchFamily="2" charset="-122"/>
                <a:ea typeface="方正小标宋_GBK" panose="03000509000000000000" pitchFamily="2" charset="-122"/>
              </a:defRPr>
            </a:lvl2pPr>
            <a:lvl3pPr marL="914400" indent="0">
              <a:buFontTx/>
              <a:buNone/>
              <a:defRPr sz="4400">
                <a:solidFill>
                  <a:schemeClr val="bg1"/>
                </a:solidFill>
                <a:latin typeface="方正小标宋_GBK" panose="03000509000000000000" pitchFamily="2" charset="-122"/>
                <a:ea typeface="方正小标宋_GBK" panose="03000509000000000000" pitchFamily="2" charset="-122"/>
              </a:defRPr>
            </a:lvl3pPr>
            <a:lvl4pPr marL="1371600" indent="0">
              <a:buFontTx/>
              <a:buNone/>
              <a:defRPr sz="4400">
                <a:solidFill>
                  <a:schemeClr val="bg1"/>
                </a:solidFill>
                <a:latin typeface="方正小标宋_GBK" panose="03000509000000000000" pitchFamily="2" charset="-122"/>
                <a:ea typeface="方正小标宋_GBK" panose="03000509000000000000" pitchFamily="2" charset="-122"/>
              </a:defRPr>
            </a:lvl4pPr>
            <a:lvl5pPr marL="1828800" indent="0">
              <a:buFontTx/>
              <a:buNone/>
              <a:defRPr sz="4400">
                <a:solidFill>
                  <a:schemeClr val="bg1"/>
                </a:solidFill>
                <a:latin typeface="方正小标宋_GBK" panose="03000509000000000000" pitchFamily="2" charset="-122"/>
                <a:ea typeface="方正小标宋_GBK" panose="03000509000000000000" pitchFamily="2" charset="-122"/>
              </a:defRPr>
            </a:lvl5pPr>
          </a:lstStyle>
          <a:p>
            <a:pPr lvl="0"/>
            <a:r>
              <a:rPr kumimoji="1" lang="zh-CN" altLang="en-US" dirty="0"/>
              <a:t>单击此处编辑母版文本</a:t>
            </a:r>
          </a:p>
        </p:txBody>
      </p:sp>
      <p:pic>
        <p:nvPicPr>
          <p:cNvPr id="7" name="图片 6"/>
          <p:cNvPicPr>
            <a:picLocks noChangeAspect="1"/>
          </p:cNvPicPr>
          <p:nvPr userDrawn="1"/>
        </p:nvPicPr>
        <p:blipFill>
          <a:blip r:embed="rId2" cstate="screen"/>
          <a:stretch>
            <a:fillRect/>
          </a:stretch>
        </p:blipFill>
        <p:spPr>
          <a:xfrm>
            <a:off x="9792000" y="341886"/>
            <a:ext cx="2171700" cy="368155"/>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18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normAutofit/>
          </a:bodyPr>
          <a:lstStyle>
            <a:lvl1pPr>
              <a:defRPr sz="18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18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sz="18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日期占位符 6"/>
          <p:cNvSpPr>
            <a:spLocks noGrp="1"/>
          </p:cNvSpPr>
          <p:nvPr>
            <p:ph type="dt" sz="half" idx="10"/>
          </p:nvPr>
        </p:nvSpPr>
        <p:spPr/>
        <p:txBody>
          <a:bodyPr/>
          <a:lstStyle/>
          <a:p>
            <a:pPr rtl="0">
              <a:defRPr/>
            </a:pPr>
            <a:endParaRPr lang="zh-CN" altLang="en-US">
              <a:cs typeface="+mn-cs"/>
            </a:endParaRPr>
          </a:p>
        </p:txBody>
      </p:sp>
      <p:sp>
        <p:nvSpPr>
          <p:cNvPr id="8" name="页脚占位符 7"/>
          <p:cNvSpPr>
            <a:spLocks noGrp="1"/>
          </p:cNvSpPr>
          <p:nvPr>
            <p:ph type="ftr" sz="quarter" idx="11"/>
          </p:nvPr>
        </p:nvSpPr>
        <p:spPr/>
        <p:txBody>
          <a:bodyPr/>
          <a:lstStyle/>
          <a:p>
            <a:pPr rtl="0">
              <a:defRPr/>
            </a:pPr>
            <a:endParaRPr lang="zh-CN" altLang="en-US">
              <a:cs typeface="+mn-cs"/>
            </a:endParaRPr>
          </a:p>
        </p:txBody>
      </p:sp>
      <p:sp>
        <p:nvSpPr>
          <p:cNvPr id="9" name="灯片编号占位符 8"/>
          <p:cNvSpPr>
            <a:spLocks noGrp="1"/>
          </p:cNvSpPr>
          <p:nvPr>
            <p:ph type="sldNum" sz="quarter" idx="12"/>
          </p:nvPr>
        </p:nvSpPr>
        <p:spPr/>
        <p:txBody>
          <a:bodyPr/>
          <a:lstStyle/>
          <a:p>
            <a:pPr rtl="0">
              <a:defRPr/>
            </a:pPr>
            <a:fld id="{D74CABF9-543A-47DF-B5A9-37C2335896FB}"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946E60-A7B5-4C45-8019-757F98D72A30}"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6"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4" name="灯片编号占位符 16"/>
          <p:cNvSpPr>
            <a:spLocks noGrp="1"/>
          </p:cNvSpPr>
          <p:nvPr>
            <p:ph type="sldNum" sz="quarter" idx="4"/>
          </p:nvPr>
        </p:nvSpPr>
        <p:spPr>
          <a:xfrm>
            <a:off x="11129963" y="6546557"/>
            <a:ext cx="425603" cy="77967"/>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FA165D2-0530-E94C-A987-BD40D545B1E6}" type="slidenum">
              <a:rPr kumimoji="1" lang="zh-CN" altLang="en-US" sz="1000" b="1" i="0" u="none" strike="noStrike" kern="1200" cap="none" spc="0" normalizeH="0" baseline="0" noProof="0" smtClean="0">
                <a:ln>
                  <a:noFill/>
                </a:ln>
                <a:solidFill>
                  <a:prstClr val="black">
                    <a:lumMod val="50000"/>
                    <a:lumOff val="50000"/>
                  </a:prstClr>
                </a:solidFill>
                <a:effectLst/>
                <a:uLnTx/>
                <a:uFillTx/>
                <a:ea typeface="FZFangSong-Z02S" panose="02000000000000000000" pitchFamily="2" charset="-122"/>
                <a:cs typeface="+mn-cs"/>
              </a:rPr>
              <a:t>‹#›</a:t>
            </a:fld>
            <a:endParaRPr kumimoji="1" lang="zh-CN" altLang="en-US" sz="1000" b="1" i="0" u="none" strike="noStrike" kern="1200" cap="none" spc="0" normalizeH="0" baseline="0" noProof="0" dirty="0">
              <a:ln>
                <a:noFill/>
              </a:ln>
              <a:solidFill>
                <a:prstClr val="black">
                  <a:lumMod val="50000"/>
                  <a:lumOff val="50000"/>
                </a:prstClr>
              </a:solidFill>
              <a:effectLst/>
              <a:uLnTx/>
              <a:uFillTx/>
              <a:ea typeface="FZFangSong-Z02S" panose="02000000000000000000" pitchFamily="2" charset="-122"/>
              <a:cs typeface="+mn-cs"/>
            </a:endParaRPr>
          </a:p>
        </p:txBody>
      </p:sp>
      <p:sp>
        <p:nvSpPr>
          <p:cNvPr id="15" name="矩形 14"/>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90204"/>
              <a:ea typeface="黑体" panose="02010609060101010101" pitchFamily="49" charset="-122"/>
              <a:cs typeface="+mn-cs"/>
            </a:endParaRPr>
          </a:p>
        </p:txBody>
      </p:sp>
      <p:pic>
        <p:nvPicPr>
          <p:cNvPr id="16" name="图片 15"/>
          <p:cNvPicPr>
            <a:picLocks noChangeAspect="1"/>
          </p:cNvPicPr>
          <p:nvPr userDrawn="1"/>
        </p:nvPicPr>
        <p:blipFill>
          <a:blip r:embed="rId3" cstate="screen"/>
          <a:stretch>
            <a:fillRect/>
          </a:stretch>
        </p:blipFill>
        <p:spPr>
          <a:xfrm>
            <a:off x="9837187" y="233476"/>
            <a:ext cx="2180685" cy="47747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00" y="300276"/>
            <a:ext cx="9203100" cy="348222"/>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00" y="1125968"/>
            <a:ext cx="11081266" cy="5173232"/>
          </a:xfrm>
          <a:prstGeom prst="rect">
            <a:avLst/>
          </a:prstGeom>
        </p:spPr>
        <p:txBody>
          <a:bodyPr/>
          <a:lstStyle>
            <a:lvl1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5" name="图片 14"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16" name="灯片编号占位符 16"/>
          <p:cNvSpPr>
            <a:spLocks noGrp="1"/>
          </p:cNvSpPr>
          <p:nvPr>
            <p:ph type="sldNum" sz="quarter" idx="4"/>
          </p:nvPr>
        </p:nvSpPr>
        <p:spPr>
          <a:xfrm>
            <a:off x="11129963" y="6546557"/>
            <a:ext cx="425603" cy="77967"/>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3000509000000000000" pitchFamily="2" charset="-122"/>
                <a:ea typeface="方正小标宋简体" panose="03000509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userDrawn="1"/>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userDrawn="1"/>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userDrawn="1"/>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FZXiaoBiaoSong-B05S" panose="02000000000000000000" pitchFamily="2" charset="-122"/>
                <a:ea typeface="FZXiaoBiaoSong-B05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userDrawn="1"/>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userDrawn="1"/>
        </p:nvPicPr>
        <p:blipFill>
          <a:blip r:embed="rId2" cstate="screen"/>
          <a:stretch>
            <a:fillRect/>
          </a:stretch>
        </p:blipFill>
        <p:spPr>
          <a:xfrm>
            <a:off x="11461845" y="6544233"/>
            <a:ext cx="501855" cy="127615"/>
          </a:xfrm>
          <a:prstGeom prst="rect">
            <a:avLst/>
          </a:prstGeom>
        </p:spPr>
      </p:pic>
      <p:sp>
        <p:nvSpPr>
          <p:cNvPr id="8" name="矩形 7"/>
          <p:cNvSpPr/>
          <p:nvPr userDrawn="1"/>
        </p:nvSpPr>
        <p:spPr>
          <a:xfrm>
            <a:off x="-12700" y="260010"/>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2" name="图片 11"/>
          <p:cNvPicPr>
            <a:picLocks noChangeAspect="1"/>
          </p:cNvPicPr>
          <p:nvPr userDrawn="1"/>
        </p:nvPicPr>
        <p:blipFill>
          <a:blip r:embed="rId3" cstate="screen"/>
          <a:stretch>
            <a:fillRect/>
          </a:stretch>
        </p:blipFill>
        <p:spPr>
          <a:xfrm>
            <a:off x="9837187" y="233476"/>
            <a:ext cx="2180685" cy="477470"/>
          </a:xfrm>
          <a:prstGeom prst="rect">
            <a:avLst/>
          </a:prstGeom>
        </p:spPr>
      </p:pic>
      <p:sp>
        <p:nvSpPr>
          <p:cNvPr id="13" name="灯片编号占位符 16"/>
          <p:cNvSpPr>
            <a:spLocks noGrp="1"/>
          </p:cNvSpPr>
          <p:nvPr>
            <p:ph type="sldNum" sz="quarter" idx="4"/>
          </p:nvPr>
        </p:nvSpPr>
        <p:spPr>
          <a:xfrm>
            <a:off x="11108531" y="6544233"/>
            <a:ext cx="447035" cy="129939"/>
          </a:xfrm>
          <a:prstGeom prst="rect">
            <a:avLst/>
          </a:prstGeom>
        </p:spPr>
        <p:txBody>
          <a:bodyPr vert="horz" lIns="91440" tIns="45720" rIns="91440" bIns="45720" rtlCol="0" anchor="ctr"/>
          <a:lstStyle>
            <a:lvl1pPr algn="r">
              <a:defRPr sz="9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标题和竖排文字">
    <p:spTree>
      <p:nvGrpSpPr>
        <p:cNvPr id="1" name=""/>
        <p:cNvGrpSpPr/>
        <p:nvPr/>
      </p:nvGrpSpPr>
      <p:grpSpPr>
        <a:xfrm>
          <a:off x="0" y="0"/>
          <a:ext cx="0" cy="0"/>
          <a:chOff x="0" y="0"/>
          <a:chExt cx="0" cy="0"/>
        </a:xfrm>
      </p:grpSpPr>
      <p:cxnSp>
        <p:nvCxnSpPr>
          <p:cNvPr id="8" name="直接连接符 7"/>
          <p:cNvCxnSpPr/>
          <p:nvPr userDrawn="1"/>
        </p:nvCxnSpPr>
        <p:spPr>
          <a:xfrm>
            <a:off x="0" y="960117"/>
            <a:ext cx="12192000" cy="0"/>
          </a:xfrm>
          <a:prstGeom prst="line">
            <a:avLst/>
          </a:prstGeom>
          <a:ln w="25400">
            <a:gradFill flip="none" rotWithShape="1">
              <a:gsLst>
                <a:gs pos="0">
                  <a:schemeClr val="accent1">
                    <a:lumMod val="5000"/>
                    <a:lumOff val="95000"/>
                  </a:schemeClr>
                </a:gs>
                <a:gs pos="36000">
                  <a:schemeClr val="accent1">
                    <a:lumMod val="20000"/>
                    <a:lumOff val="80000"/>
                  </a:schemeClr>
                </a:gs>
                <a:gs pos="69000">
                  <a:srgbClr val="2F5597"/>
                </a:gs>
                <a:gs pos="100000">
                  <a:srgbClr val="2F5597"/>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2025/8/17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文字">
    <p:spTree>
      <p:nvGrpSpPr>
        <p:cNvPr id="1" name=""/>
        <p:cNvGrpSpPr/>
        <p:nvPr/>
      </p:nvGrpSpPr>
      <p:grpSpPr>
        <a:xfrm>
          <a:off x="0" y="0"/>
          <a:ext cx="0" cy="0"/>
          <a:chOff x="0" y="0"/>
          <a:chExt cx="0" cy="0"/>
        </a:xfrm>
      </p:grpSpPr>
      <p:pic>
        <p:nvPicPr>
          <p:cNvPr id="4" name="图片 3" descr="中英文全称-白色"/>
          <p:cNvPicPr>
            <a:picLocks noChangeAspect="1"/>
          </p:cNvPicPr>
          <p:nvPr userDrawn="1"/>
        </p:nvPicPr>
        <p:blipFill>
          <a:blip r:embed="rId2"/>
          <a:stretch>
            <a:fillRect/>
          </a:stretch>
        </p:blipFill>
        <p:spPr>
          <a:xfrm>
            <a:off x="9390381" y="148167"/>
            <a:ext cx="2857500" cy="503767"/>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2CA02-9FA9-46C6-8A53-600BB3AD3B40}" type="slidenum">
              <a:rPr lang="zh-CN" altLang="en-US" smtClean="0"/>
              <a:t>‹#›</a:t>
            </a:fld>
            <a:endParaRPr lang="zh-CN" altLang="en-US"/>
          </a:p>
        </p:txBody>
      </p:sp>
      <p:pic>
        <p:nvPicPr>
          <p:cNvPr id="9" name="图片 8"/>
          <p:cNvPicPr>
            <a:picLocks noChangeAspect="1"/>
          </p:cNvPicPr>
          <p:nvPr userDrawn="1"/>
        </p:nvPicPr>
        <p:blipFill>
          <a:blip r:embed="rId2"/>
          <a:stretch>
            <a:fillRect/>
          </a:stretch>
        </p:blipFill>
        <p:spPr>
          <a:xfrm>
            <a:off x="0" y="6070963"/>
            <a:ext cx="12192000" cy="800100"/>
          </a:xfrm>
          <a:prstGeom prst="rect">
            <a:avLst/>
          </a:prstGeom>
        </p:spPr>
      </p:pic>
      <p:grpSp>
        <p:nvGrpSpPr>
          <p:cNvPr id="2" name="组合 1"/>
          <p:cNvGrpSpPr/>
          <p:nvPr userDrawn="1"/>
        </p:nvGrpSpPr>
        <p:grpSpPr>
          <a:xfrm>
            <a:off x="9012147" y="46440"/>
            <a:ext cx="3174555" cy="541644"/>
            <a:chOff x="9012147" y="46440"/>
            <a:chExt cx="3174555" cy="541644"/>
          </a:xfrm>
        </p:grpSpPr>
        <p:pic>
          <p:nvPicPr>
            <p:cNvPr id="10" name="图片 9"/>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430303" y="66318"/>
              <a:ext cx="2756399" cy="521766"/>
            </a:xfrm>
            <a:prstGeom prst="rect">
              <a:avLst/>
            </a:prstGeom>
          </p:spPr>
        </p:pic>
        <p:pic>
          <p:nvPicPr>
            <p:cNvPr id="11" name="图片 10"/>
            <p:cNvPicPr>
              <a:picLocks noChangeAspect="1"/>
            </p:cNvPicPr>
            <p:nvPr userDrawn="1"/>
          </p:nvPicPr>
          <p:blipFill>
            <a:blip r:embed="rId5" cstate="hqprint"/>
            <a:stretch>
              <a:fillRect/>
            </a:stretch>
          </p:blipFill>
          <p:spPr>
            <a:xfrm>
              <a:off x="9012147" y="46440"/>
              <a:ext cx="467851" cy="521766"/>
            </a:xfrm>
            <a:prstGeom prst="rect">
              <a:avLst/>
            </a:prstGeom>
          </p:spPr>
        </p:pic>
      </p:grpSp>
      <p:sp>
        <p:nvSpPr>
          <p:cNvPr id="12" name="标题 1"/>
          <p:cNvSpPr>
            <a:spLocks noGrp="1"/>
          </p:cNvSpPr>
          <p:nvPr>
            <p:ph type="title"/>
          </p:nvPr>
        </p:nvSpPr>
        <p:spPr>
          <a:xfrm>
            <a:off x="838200" y="365125"/>
            <a:ext cx="10515600" cy="1325563"/>
          </a:xfrm>
        </p:spPr>
        <p:txBody>
          <a:bodyPr/>
          <a:lstStyle>
            <a:lvl1pPr>
              <a:defRPr>
                <a:latin typeface="微软雅黑" panose="020B0503020204020204" pitchFamily="34" charset="-122"/>
                <a:ea typeface="微软雅黑" panose="020B0503020204020204" pitchFamily="34" charset="-122"/>
              </a:defRPr>
            </a:lvl1pPr>
          </a:lstStyle>
          <a:p>
            <a:r>
              <a:rPr kumimoji="1" lang="zh-CN" altLang="en-US"/>
              <a:t>单击此处编辑母版标题样式</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pic>
        <p:nvPicPr>
          <p:cNvPr id="3" name="图片 2" descr="图片包含 电子, 电路, 游戏机&#10;&#10;描述已自动生成"/>
          <p:cNvPicPr>
            <a:picLocks noChangeAspect="1"/>
          </p:cNvPicPr>
          <p:nvPr userDrawn="1"/>
        </p:nvPicPr>
        <p:blipFill rotWithShape="1">
          <a:blip r:embed="rId2">
            <a:alphaModFix amt="14000"/>
            <a:extLst>
              <a:ext uri="{BEBA8EAE-BF5A-486C-A8C5-ECC9F3942E4B}">
                <a14:imgProps xmlns:a14="http://schemas.microsoft.com/office/drawing/2010/main">
                  <a14:imgLayer r:embed="rId3">
                    <a14:imgEffect>
                      <a14:brightnessContrast bright="-6000" contrast="-62000"/>
                    </a14:imgEffect>
                    <a14:imgEffect>
                      <a14:saturation sat="253000"/>
                    </a14:imgEffect>
                  </a14:imgLayer>
                </a14:imgProps>
              </a:ext>
              <a:ext uri="{28A0092B-C50C-407E-A947-70E740481C1C}">
                <a14:useLocalDpi xmlns:a14="http://schemas.microsoft.com/office/drawing/2010/main" val="0"/>
              </a:ext>
            </a:extLst>
          </a:blip>
          <a:srcRect t="21198" b="15304"/>
          <a:stretch>
            <a:fillRect/>
          </a:stretch>
        </p:blipFill>
        <p:spPr>
          <a:xfrm>
            <a:off x="0" y="1"/>
            <a:ext cx="12192000" cy="6858000"/>
          </a:xfrm>
          <a:prstGeom prst="rect">
            <a:avLst/>
          </a:prstGeom>
        </p:spPr>
      </p:pic>
      <p:sp>
        <p:nvSpPr>
          <p:cNvPr id="9" name="文本占位符 6"/>
          <p:cNvSpPr>
            <a:spLocks noGrp="1"/>
          </p:cNvSpPr>
          <p:nvPr>
            <p:ph type="body" sz="quarter" idx="10" hasCustomPrompt="1"/>
          </p:nvPr>
        </p:nvSpPr>
        <p:spPr>
          <a:xfrm>
            <a:off x="474299" y="300278"/>
            <a:ext cx="9203100" cy="348221"/>
          </a:xfrm>
          <a:prstGeom prst="rect">
            <a:avLst/>
          </a:prstGeom>
          <a:noFill/>
          <a:ln>
            <a:noFill/>
          </a:ln>
        </p:spPr>
        <p:txBody>
          <a:bodyPr lIns="0" tIns="0" rIns="0" bIns="0" anchor="t"/>
          <a:lstStyle>
            <a:lvl1pPr marL="0" indent="0">
              <a:buNone/>
              <a:defRPr sz="3000"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12" name="文本占位符 5"/>
          <p:cNvSpPr>
            <a:spLocks noGrp="1"/>
          </p:cNvSpPr>
          <p:nvPr>
            <p:ph type="body" sz="quarter" idx="22"/>
          </p:nvPr>
        </p:nvSpPr>
        <p:spPr>
          <a:xfrm>
            <a:off x="474300" y="1125968"/>
            <a:ext cx="11081265" cy="4766832"/>
          </a:xfrm>
          <a:prstGeom prst="rect">
            <a:avLst/>
          </a:prstGeom>
        </p:spPr>
        <p:txBody>
          <a:bodyPr/>
          <a:lstStyle>
            <a:lvl1pPr marL="0" indent="0">
              <a:lnSpc>
                <a:spcPct val="100000"/>
              </a:lnSpc>
              <a:buFontTx/>
              <a:buNone/>
              <a:defRPr sz="22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2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p:txBody>
      </p:sp>
      <p:pic>
        <p:nvPicPr>
          <p:cNvPr id="13" name="图片 12" descr="图片包含 游戏机&#10;&#10;描述已自动生成"/>
          <p:cNvPicPr>
            <a:picLocks noChangeAspect="1"/>
          </p:cNvPicPr>
          <p:nvPr userDrawn="1"/>
        </p:nvPicPr>
        <p:blipFill>
          <a:blip r:embed="rId4" cstate="screen"/>
          <a:stretch>
            <a:fillRect/>
          </a:stretch>
        </p:blipFill>
        <p:spPr>
          <a:xfrm>
            <a:off x="11461846" y="6544235"/>
            <a:ext cx="501855" cy="127615"/>
          </a:xfrm>
          <a:prstGeom prst="rect">
            <a:avLst/>
          </a:prstGeom>
        </p:spPr>
      </p:pic>
      <p:sp>
        <p:nvSpPr>
          <p:cNvPr id="14" name="灯片编号占位符 16"/>
          <p:cNvSpPr>
            <a:spLocks noGrp="1"/>
          </p:cNvSpPr>
          <p:nvPr>
            <p:ph type="sldNum" sz="quarter" idx="4"/>
          </p:nvPr>
        </p:nvSpPr>
        <p:spPr>
          <a:xfrm>
            <a:off x="11194231" y="6546559"/>
            <a:ext cx="361336" cy="127615"/>
          </a:xfrm>
          <a:prstGeom prst="rect">
            <a:avLst/>
          </a:prstGeom>
        </p:spPr>
        <p:txBody>
          <a:bodyPr vert="horz" lIns="91440" tIns="45720" rIns="91440" bIns="45720" rtlCol="0" anchor="ctr"/>
          <a:lstStyle>
            <a:lvl1pPr algn="r">
              <a:defRPr sz="1000"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
        <p:nvSpPr>
          <p:cNvPr id="15" name="矩形 14"/>
          <p:cNvSpPr/>
          <p:nvPr userDrawn="1"/>
        </p:nvSpPr>
        <p:spPr>
          <a:xfrm>
            <a:off x="-12700" y="260009"/>
            <a:ext cx="360000"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noAutofit/>
          </a:bodyPr>
          <a:lstStyle/>
          <a:p>
            <a:pPr algn="ctr"/>
            <a:endParaRPr kumimoji="1" lang="zh-CN" altLang="en-US" sz="1800"/>
          </a:p>
        </p:txBody>
      </p:sp>
      <p:pic>
        <p:nvPicPr>
          <p:cNvPr id="4" name="图形 1" descr="图形 1"/>
          <p:cNvPicPr>
            <a:picLocks noChangeAspect="1"/>
          </p:cNvPicPr>
          <p:nvPr userDrawn="1"/>
        </p:nvPicPr>
        <p:blipFill>
          <a:blip r:embed="rId5" cstate="screen"/>
          <a:stretch>
            <a:fillRect/>
          </a:stretch>
        </p:blipFill>
        <p:spPr>
          <a:xfrm>
            <a:off x="11087071" y="260010"/>
            <a:ext cx="882882" cy="388489"/>
          </a:xfrm>
          <a:prstGeom prst="rect">
            <a:avLst/>
          </a:prstGeom>
          <a:ln w="12700">
            <a:miter lim="400000"/>
            <a:headEnd/>
            <a:tailEnd/>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474347" y="300278"/>
            <a:ext cx="9204007" cy="348225"/>
          </a:xfrm>
          <a:prstGeom prst="rect">
            <a:avLst/>
          </a:prstGeom>
          <a:noFill/>
          <a:ln>
            <a:noFill/>
          </a:ln>
        </p:spPr>
        <p:txBody>
          <a:bodyPr lIns="0" tIns="0" rIns="0" bIns="0" anchor="t"/>
          <a:lstStyle>
            <a:lvl1pPr marL="0" indent="0">
              <a:buNone/>
              <a:defRPr sz="3865" b="1" i="0">
                <a:ln>
                  <a:noFill/>
                </a:ln>
                <a:solidFill>
                  <a:srgbClr val="0070C0"/>
                </a:solidFill>
                <a:latin typeface="微软雅黑" panose="020B0503020204020204" pitchFamily="34" charset="-122"/>
                <a:ea typeface="微软雅黑" panose="020B0503020204020204" pitchFamily="34" charset="-122"/>
              </a:defRPr>
            </a:lvl1pPr>
            <a:lvl2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2pPr>
            <a:lvl3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3pPr>
            <a:lvl4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4pPr>
            <a:lvl5pPr>
              <a:defRPr>
                <a:ln>
                  <a:solidFill>
                    <a:schemeClr val="bg1"/>
                  </a:solidFill>
                </a:ln>
                <a:solidFill>
                  <a:schemeClr val="bg1"/>
                </a:solidFill>
                <a:latin typeface="Source Han Sans CN Bold" panose="020B0500000000000000" pitchFamily="34" charset="-128"/>
                <a:ea typeface="Source Han Sans CN Bold" panose="020B0500000000000000" pitchFamily="34" charset="-128"/>
              </a:defRPr>
            </a:lvl5pPr>
          </a:lstStyle>
          <a:p>
            <a:pPr lvl="0"/>
            <a:r>
              <a:rPr kumimoji="1" lang="zh-CN" altLang="en-US" dirty="0"/>
              <a:t>大标题</a:t>
            </a:r>
          </a:p>
        </p:txBody>
      </p:sp>
      <p:sp>
        <p:nvSpPr>
          <p:cNvPr id="6" name="文本占位符 5"/>
          <p:cNvSpPr>
            <a:spLocks noGrp="1"/>
          </p:cNvSpPr>
          <p:nvPr>
            <p:ph type="body" sz="quarter" idx="22"/>
          </p:nvPr>
        </p:nvSpPr>
        <p:spPr>
          <a:xfrm>
            <a:off x="474350" y="1125969"/>
            <a:ext cx="11082359" cy="4766835"/>
          </a:xfrm>
          <a:prstGeom prst="rect">
            <a:avLst/>
          </a:prstGeom>
        </p:spPr>
        <p:txBody>
          <a:bodyPr/>
          <a:lstStyle>
            <a:lvl1pPr>
              <a:lnSpc>
                <a:spcPct val="100000"/>
              </a:lnSpc>
              <a:defRPr sz="2800" b="0" i="0">
                <a:solidFill>
                  <a:schemeClr val="tx1">
                    <a:lumMod val="75000"/>
                    <a:lumOff val="25000"/>
                  </a:schemeClr>
                </a:solidFill>
                <a:latin typeface="微软雅黑" panose="020B0503020204020204" pitchFamily="34" charset="-122"/>
                <a:ea typeface="微软雅黑" panose="020B0503020204020204" pitchFamily="34" charset="-122"/>
              </a:defRPr>
            </a:lvl1pPr>
            <a:lvl2pPr>
              <a:lnSpc>
                <a:spcPct val="100000"/>
              </a:lnSpc>
              <a:defRPr sz="2800" b="0" i="0">
                <a:solidFill>
                  <a:schemeClr val="tx1">
                    <a:lumMod val="75000"/>
                    <a:lumOff val="25000"/>
                  </a:schemeClr>
                </a:solidFill>
                <a:latin typeface="微软雅黑" panose="020B0503020204020204" pitchFamily="34" charset="-122"/>
                <a:ea typeface="微软雅黑" panose="020B0503020204020204" pitchFamily="34" charset="-122"/>
              </a:defRPr>
            </a:lvl2pPr>
            <a:lvl3pPr>
              <a:lnSpc>
                <a:spcPct val="100000"/>
              </a:lnSpc>
              <a:defRPr sz="2800" b="0" i="0">
                <a:solidFill>
                  <a:schemeClr val="tx1">
                    <a:lumMod val="75000"/>
                    <a:lumOff val="25000"/>
                  </a:schemeClr>
                </a:solidFill>
                <a:latin typeface="微软雅黑" panose="020B0503020204020204" pitchFamily="34" charset="-122"/>
                <a:ea typeface="微软雅黑" panose="020B0503020204020204" pitchFamily="34" charset="-122"/>
              </a:defRPr>
            </a:lvl3pPr>
            <a:lvl4pPr>
              <a:lnSpc>
                <a:spcPct val="100000"/>
              </a:lnSpc>
              <a:defRPr sz="2800" b="0" i="0">
                <a:solidFill>
                  <a:schemeClr val="tx1">
                    <a:lumMod val="75000"/>
                    <a:lumOff val="25000"/>
                  </a:schemeClr>
                </a:solidFill>
                <a:latin typeface="微软雅黑" panose="020B0503020204020204" pitchFamily="34" charset="-122"/>
                <a:ea typeface="微软雅黑" panose="020B0503020204020204" pitchFamily="34" charset="-122"/>
              </a:defRPr>
            </a:lvl4pPr>
            <a:lvl5pPr>
              <a:lnSpc>
                <a:spcPct val="100000"/>
              </a:lnSpc>
              <a:defRPr sz="2800" b="0" i="0">
                <a:solidFill>
                  <a:schemeClr val="tx1">
                    <a:lumMod val="75000"/>
                    <a:lumOff val="25000"/>
                  </a:schemeClr>
                </a:solidFill>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7" name="图片 6" descr="图片包含 游戏机&#10;&#10;描述已自动生成"/>
          <p:cNvPicPr>
            <a:picLocks noChangeAspect="1"/>
          </p:cNvPicPr>
          <p:nvPr userDrawn="1"/>
        </p:nvPicPr>
        <p:blipFill>
          <a:blip r:embed="rId2" cstate="screen"/>
          <a:stretch>
            <a:fillRect/>
          </a:stretch>
        </p:blipFill>
        <p:spPr>
          <a:xfrm>
            <a:off x="11462975" y="6544242"/>
            <a:ext cx="501904" cy="127613"/>
          </a:xfrm>
          <a:prstGeom prst="rect">
            <a:avLst/>
          </a:prstGeom>
        </p:spPr>
      </p:pic>
      <p:sp>
        <p:nvSpPr>
          <p:cNvPr id="8" name="矩形 7"/>
          <p:cNvSpPr/>
          <p:nvPr userDrawn="1"/>
        </p:nvSpPr>
        <p:spPr>
          <a:xfrm>
            <a:off x="-12699" y="260011"/>
            <a:ext cx="360035" cy="43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6" tIns="60948" rIns="121896" bIns="60948" numCol="1" spcCol="0" rtlCol="0" fromWordArt="0" anchor="ctr" anchorCtr="0" forceAA="0" compatLnSpc="1">
            <a:noAutofit/>
          </a:bodyPr>
          <a:lstStyle/>
          <a:p>
            <a:pPr algn="ctr"/>
            <a:endParaRPr kumimoji="1" lang="zh-CN" altLang="en-US" sz="2400"/>
          </a:p>
        </p:txBody>
      </p:sp>
      <p:pic>
        <p:nvPicPr>
          <p:cNvPr id="12" name="图片 11"/>
          <p:cNvPicPr>
            <a:picLocks noChangeAspect="1"/>
          </p:cNvPicPr>
          <p:nvPr userDrawn="1"/>
        </p:nvPicPr>
        <p:blipFill>
          <a:blip r:embed="rId3" cstate="screen"/>
          <a:stretch>
            <a:fillRect/>
          </a:stretch>
        </p:blipFill>
        <p:spPr>
          <a:xfrm>
            <a:off x="9838161" y="233481"/>
            <a:ext cx="2180900" cy="477473"/>
          </a:xfrm>
          <a:prstGeom prst="rect">
            <a:avLst/>
          </a:prstGeom>
        </p:spPr>
      </p:pic>
      <p:sp>
        <p:nvSpPr>
          <p:cNvPr id="13" name="灯片编号占位符 16"/>
          <p:cNvSpPr>
            <a:spLocks noGrp="1"/>
          </p:cNvSpPr>
          <p:nvPr>
            <p:ph type="sldNum" sz="quarter" idx="4"/>
          </p:nvPr>
        </p:nvSpPr>
        <p:spPr>
          <a:xfrm>
            <a:off x="11195333" y="6546567"/>
            <a:ext cx="361371" cy="127613"/>
          </a:xfrm>
          <a:prstGeom prst="rect">
            <a:avLst/>
          </a:prstGeom>
        </p:spPr>
        <p:txBody>
          <a:bodyPr vert="horz" lIns="91422" tIns="45711" rIns="91422" bIns="45711" rtlCol="0" anchor="ctr"/>
          <a:lstStyle>
            <a:lvl1pPr algn="r">
              <a:defRPr sz="1335" b="1">
                <a:solidFill>
                  <a:schemeClr val="tx1">
                    <a:lumMod val="50000"/>
                    <a:lumOff val="50000"/>
                  </a:schemeClr>
                </a:solidFill>
                <a:latin typeface="FZFangSong-Z02S" panose="02000000000000000000" pitchFamily="2" charset="-122"/>
                <a:ea typeface="FZFangSong-Z02S" panose="02000000000000000000" pitchFamily="2" charset="-122"/>
              </a:defRPr>
            </a:lvl1pPr>
          </a:lstStyle>
          <a:p>
            <a:fld id="{CFA165D2-0530-E94C-A987-BD40D545B1E6}" type="slidenum">
              <a:rPr kumimoji="1" lang="zh-CN" altLang="en-US" smtClean="0"/>
              <a:t>‹#›</a:t>
            </a:fld>
            <a:endParaRPr kumimoji="1" lang="zh-CN" alt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目录页">
    <p:spTree>
      <p:nvGrpSpPr>
        <p:cNvPr id="1" name=""/>
        <p:cNvGrpSpPr/>
        <p:nvPr/>
      </p:nvGrpSpPr>
      <p:grpSpPr>
        <a:xfrm>
          <a:off x="0" y="0"/>
          <a:ext cx="0" cy="0"/>
          <a:chOff x="0" y="0"/>
          <a:chExt cx="0" cy="0"/>
        </a:xfrm>
      </p:grpSpPr>
      <p:sp>
        <p:nvSpPr>
          <p:cNvPr id="16" name="文本占位符 6"/>
          <p:cNvSpPr>
            <a:spLocks noGrp="1"/>
          </p:cNvSpPr>
          <p:nvPr>
            <p:ph type="body" sz="quarter" idx="12" hasCustomPrompt="1"/>
          </p:nvPr>
        </p:nvSpPr>
        <p:spPr>
          <a:xfrm>
            <a:off x="5327179" y="2711751"/>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17" name="文本占位符 6"/>
          <p:cNvSpPr>
            <a:spLocks noGrp="1"/>
          </p:cNvSpPr>
          <p:nvPr>
            <p:ph type="body" sz="quarter" idx="13" hasCustomPrompt="1"/>
          </p:nvPr>
        </p:nvSpPr>
        <p:spPr>
          <a:xfrm>
            <a:off x="5804287" y="2711751"/>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14" name="Parallelogram 34"/>
          <p:cNvSpPr/>
          <p:nvPr/>
        </p:nvSpPr>
        <p:spPr>
          <a:xfrm flipH="1">
            <a:off x="-150921" y="0"/>
            <a:ext cx="5033637" cy="6858000"/>
          </a:xfrm>
          <a:prstGeom prst="parallelogram">
            <a:avLst>
              <a:gd name="adj" fmla="val 4921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sp>
        <p:nvSpPr>
          <p:cNvPr id="25" name="Parallelogram 48"/>
          <p:cNvSpPr/>
          <p:nvPr/>
        </p:nvSpPr>
        <p:spPr>
          <a:xfrm rot="10800000">
            <a:off x="361527" y="4065972"/>
            <a:ext cx="3364638" cy="2792028"/>
          </a:xfrm>
          <a:prstGeom prst="parallelogram">
            <a:avLst>
              <a:gd name="adj" fmla="val 36976"/>
            </a:avLst>
          </a:prstGeom>
          <a:gradFill>
            <a:gsLst>
              <a:gs pos="0">
                <a:srgbClr val="33B2E2">
                  <a:alpha val="60000"/>
                </a:srgbClr>
              </a:gs>
              <a:gs pos="82000">
                <a:srgbClr val="79E5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D" b="0" i="0" dirty="0">
              <a:latin typeface="FZFangSong-Z02S" panose="02000000000000000000" pitchFamily="2" charset="-122"/>
            </a:endParaRPr>
          </a:p>
        </p:txBody>
      </p:sp>
      <p:cxnSp>
        <p:nvCxnSpPr>
          <p:cNvPr id="19" name="Straight Connector 42"/>
          <p:cNvCxnSpPr/>
          <p:nvPr/>
        </p:nvCxnSpPr>
        <p:spPr>
          <a:xfrm>
            <a:off x="5327179" y="880420"/>
            <a:ext cx="506028" cy="0"/>
          </a:xfrm>
          <a:prstGeom prst="line">
            <a:avLst/>
          </a:prstGeom>
          <a:ln w="1270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占位符 6"/>
          <p:cNvSpPr>
            <a:spLocks noGrp="1"/>
          </p:cNvSpPr>
          <p:nvPr>
            <p:ph type="body" sz="quarter" idx="21" hasCustomPrompt="1"/>
          </p:nvPr>
        </p:nvSpPr>
        <p:spPr>
          <a:xfrm>
            <a:off x="5327179" y="1030867"/>
            <a:ext cx="4883622" cy="348218"/>
          </a:xfrm>
          <a:prstGeom prst="rect">
            <a:avLst/>
          </a:prstGeom>
          <a:noFill/>
          <a:ln>
            <a:noFill/>
          </a:ln>
        </p:spPr>
        <p:txBody>
          <a:bodyPr lIns="0" tIns="0" rIns="0" bIns="0" anchor="t"/>
          <a:lstStyle>
            <a:lvl1pPr marL="0" indent="0">
              <a:buNone/>
              <a:defRPr sz="3000" b="0" i="0">
                <a:ln>
                  <a:noFill/>
                </a:ln>
                <a:solidFill>
                  <a:schemeClr val="tx1">
                    <a:lumMod val="75000"/>
                    <a:lumOff val="25000"/>
                  </a:schemeClr>
                </a:solidFill>
                <a:latin typeface="方正小标宋简体" panose="03000509000000000000" pitchFamily="2" charset="-122"/>
                <a:ea typeface="方正小标宋简体" panose="03000509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大标题</a:t>
            </a:r>
          </a:p>
        </p:txBody>
      </p:sp>
      <p:sp>
        <p:nvSpPr>
          <p:cNvPr id="21" name="文本占位符 6"/>
          <p:cNvSpPr>
            <a:spLocks noGrp="1"/>
          </p:cNvSpPr>
          <p:nvPr>
            <p:ph type="body" sz="quarter" idx="22" hasCustomPrompt="1"/>
          </p:nvPr>
        </p:nvSpPr>
        <p:spPr>
          <a:xfrm>
            <a:off x="5327179" y="3268857"/>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2" name="文本占位符 6"/>
          <p:cNvSpPr>
            <a:spLocks noGrp="1"/>
          </p:cNvSpPr>
          <p:nvPr>
            <p:ph type="body" sz="quarter" idx="23" hasCustomPrompt="1"/>
          </p:nvPr>
        </p:nvSpPr>
        <p:spPr>
          <a:xfrm>
            <a:off x="5804287" y="3268857"/>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23" name="文本占位符 6"/>
          <p:cNvSpPr>
            <a:spLocks noGrp="1"/>
          </p:cNvSpPr>
          <p:nvPr>
            <p:ph type="body" sz="quarter" idx="24" hasCustomPrompt="1"/>
          </p:nvPr>
        </p:nvSpPr>
        <p:spPr>
          <a:xfrm>
            <a:off x="5327179" y="3825963"/>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24" name="文本占位符 6"/>
          <p:cNvSpPr>
            <a:spLocks noGrp="1"/>
          </p:cNvSpPr>
          <p:nvPr>
            <p:ph type="body" sz="quarter" idx="25" hasCustomPrompt="1"/>
          </p:nvPr>
        </p:nvSpPr>
        <p:spPr>
          <a:xfrm>
            <a:off x="5804287" y="3825963"/>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sp>
        <p:nvSpPr>
          <p:cNvPr id="32" name="文本占位符 6"/>
          <p:cNvSpPr>
            <a:spLocks noGrp="1"/>
          </p:cNvSpPr>
          <p:nvPr>
            <p:ph type="body" sz="quarter" idx="26" hasCustomPrompt="1"/>
          </p:nvPr>
        </p:nvSpPr>
        <p:spPr>
          <a:xfrm>
            <a:off x="5327179" y="4383069"/>
            <a:ext cx="477108" cy="348218"/>
          </a:xfrm>
          <a:prstGeom prst="rect">
            <a:avLst/>
          </a:prstGeom>
          <a:noFill/>
          <a:ln>
            <a:noFill/>
          </a:ln>
        </p:spPr>
        <p:txBody>
          <a:bodyPr lIns="0" tIns="0" rIns="0" bIns="0" anchor="ctr"/>
          <a:lstStyle>
            <a:lvl1pPr marL="0" indent="0">
              <a:lnSpc>
                <a:spcPct val="100000"/>
              </a:lnSpc>
              <a:buNone/>
              <a:defRPr sz="2200" b="1"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en-US" altLang="zh-CN" dirty="0"/>
              <a:t>01</a:t>
            </a:r>
            <a:endParaRPr kumimoji="1" lang="zh-CN" altLang="en-US" dirty="0"/>
          </a:p>
        </p:txBody>
      </p:sp>
      <p:sp>
        <p:nvSpPr>
          <p:cNvPr id="33" name="文本占位符 6"/>
          <p:cNvSpPr>
            <a:spLocks noGrp="1"/>
          </p:cNvSpPr>
          <p:nvPr>
            <p:ph type="body" sz="quarter" idx="27" hasCustomPrompt="1"/>
          </p:nvPr>
        </p:nvSpPr>
        <p:spPr>
          <a:xfrm>
            <a:off x="5804287" y="4383069"/>
            <a:ext cx="4419600" cy="348218"/>
          </a:xfrm>
          <a:prstGeom prst="rect">
            <a:avLst/>
          </a:prstGeom>
          <a:noFill/>
          <a:ln>
            <a:noFill/>
          </a:ln>
        </p:spPr>
        <p:txBody>
          <a:bodyPr lIns="0" tIns="0" rIns="0" bIns="0" anchor="ctr"/>
          <a:lstStyle>
            <a:lvl1pPr marL="0" indent="0">
              <a:lnSpc>
                <a:spcPct val="100000"/>
              </a:lnSpc>
              <a:buNone/>
              <a:defRPr sz="2200" b="0" i="0">
                <a:ln>
                  <a:noFill/>
                </a:ln>
                <a:solidFill>
                  <a:schemeClr val="tx1">
                    <a:lumMod val="75000"/>
                    <a:lumOff val="25000"/>
                  </a:schemeClr>
                </a:solidFill>
                <a:latin typeface="FZFangSong-Z02S" panose="02000000000000000000" pitchFamily="2" charset="-122"/>
                <a:ea typeface="FZFangSong-Z02S" panose="02000000000000000000" pitchFamily="2" charset="-122"/>
              </a:defRPr>
            </a:lvl1pPr>
            <a:lvl2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2pPr>
            <a:lvl3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3pPr>
            <a:lvl4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4pPr>
            <a:lvl5pPr>
              <a:defRPr>
                <a:ln>
                  <a:solidFill>
                    <a:schemeClr val="bg1"/>
                  </a:solidFill>
                </a:ln>
                <a:solidFill>
                  <a:schemeClr val="bg1"/>
                </a:solidFill>
                <a:latin typeface="Source Han Sans CN" panose="020B0500000000000000" pitchFamily="34" charset="-128"/>
                <a:ea typeface="Source Han Sans CN" panose="020B0500000000000000" pitchFamily="34" charset="-128"/>
              </a:defRPr>
            </a:lvl5pPr>
          </a:lstStyle>
          <a:p>
            <a:pPr lvl="0"/>
            <a:r>
              <a:rPr kumimoji="1" lang="zh-CN" altLang="en-US" dirty="0"/>
              <a:t>请输入文字</a:t>
            </a:r>
          </a:p>
        </p:txBody>
      </p:sp>
      <p:pic>
        <p:nvPicPr>
          <p:cNvPr id="26" name="图片 25"/>
          <p:cNvPicPr>
            <a:picLocks noChangeAspect="1"/>
          </p:cNvPicPr>
          <p:nvPr/>
        </p:nvPicPr>
        <p:blipFill>
          <a:blip r:embed="rId2" cstate="screen"/>
          <a:stretch>
            <a:fillRect/>
          </a:stretch>
        </p:blipFill>
        <p:spPr>
          <a:xfrm>
            <a:off x="9837187" y="233476"/>
            <a:ext cx="2180685" cy="47747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B9FC6E29-81BD-4C62-99F9-D3B7F7FCEF3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10.xml"/><Relationship Id="rId1" Type="http://schemas.openxmlformats.org/officeDocument/2006/relationships/slideLayout" Target="../slideLayouts/slideLayout119.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1.xml"/><Relationship Id="rId1"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3.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image" Target="../media/image3.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4.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3.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5.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theme" Target="../theme/theme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image" Target="../media/image3.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theme" Target="../theme/theme7.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theme" Target="../theme/theme8.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image" Target="../media/image3.png"/><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平行四边形 6"/>
          <p:cNvSpPr/>
          <p:nvPr userDrawn="1"/>
        </p:nvSpPr>
        <p:spPr>
          <a:xfrm>
            <a:off x="-745067" y="0"/>
            <a:ext cx="10682528" cy="1080235"/>
          </a:xfrm>
          <a:prstGeom prst="parallelogram">
            <a:avLst>
              <a:gd name="adj" fmla="val 65893"/>
            </a:avLst>
          </a:prstGeom>
          <a:solidFill>
            <a:srgbClr val="005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pic>
        <p:nvPicPr>
          <p:cNvPr id="4" name="图片 3"/>
          <p:cNvPicPr>
            <a:picLocks noChangeAspect="1"/>
          </p:cNvPicPr>
          <p:nvPr userDrawn="1"/>
        </p:nvPicPr>
        <p:blipFill>
          <a:blip r:embed="rId3"/>
          <a:stretch>
            <a:fillRect/>
          </a:stretch>
        </p:blipFill>
        <p:spPr>
          <a:xfrm>
            <a:off x="9948362" y="176464"/>
            <a:ext cx="1938839" cy="749989"/>
          </a:xfrm>
          <a:prstGeom prst="rect">
            <a:avLst/>
          </a:prstGeom>
        </p:spPr>
      </p:pic>
    </p:spTree>
  </p:cSld>
  <p:clrMap bg1="lt1" tx1="dk1" bg2="lt2" tx2="dk2" accent1="accent1" accent2="accent2" accent3="accent3" accent4="accent4" accent5="accent5" accent6="accent6" hlink="hlink" folHlink="folHlink"/>
  <p:sldLayoutIdLst>
    <p:sldLayoutId id="2147483776" r:id="rId1"/>
  </p:sldLayoutIdLst>
  <p:txStyles>
    <p:titleStyle>
      <a:lvl1pPr algn="ctr" defTabSz="6096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609600" rtl="0" eaLnBrk="1" latinLnBrk="0" hangingPunct="1">
        <a:spcBef>
          <a:spcPct val="20000"/>
        </a:spcBef>
        <a:buFont typeface="Arial" panose="020B0604020202090204"/>
        <a:buChar char="•"/>
        <a:defRPr sz="4265" kern="1200">
          <a:solidFill>
            <a:schemeClr val="tx1"/>
          </a:solidFill>
          <a:latin typeface="+mn-lt"/>
          <a:ea typeface="+mn-ea"/>
          <a:cs typeface="+mn-cs"/>
        </a:defRPr>
      </a:lvl1pPr>
      <a:lvl2pPr marL="990600" indent="-381000" algn="l" defTabSz="609600" rtl="0" eaLnBrk="1" latinLnBrk="0" hangingPunct="1">
        <a:spcBef>
          <a:spcPct val="20000"/>
        </a:spcBef>
        <a:buFont typeface="Arial" panose="020B060402020209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9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4pPr>
      <a:lvl5pPr marL="27432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5pPr>
      <a:lvl6pPr marL="33528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7pPr>
      <a:lvl8pPr marL="45720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8pPr>
      <a:lvl9pPr marL="51816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9pPr>
    </p:bodyStyle>
    <p:otherStyle>
      <a:defPPr>
        <a:defRPr lang="zh-CN"/>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49099" y="-191888"/>
            <a:ext cx="12362121" cy="7049887"/>
          </a:xfrm>
          <a:prstGeom prst="rect">
            <a:avLst/>
          </a:prstGeom>
          <a:solidFill>
            <a:srgbClr val="005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8" name="平行四边形 7"/>
          <p:cNvSpPr/>
          <p:nvPr userDrawn="1"/>
        </p:nvSpPr>
        <p:spPr>
          <a:xfrm>
            <a:off x="2018453" y="2505840"/>
            <a:ext cx="11433387" cy="1804429"/>
          </a:xfrm>
          <a:prstGeom prst="parallelogram">
            <a:avLst>
              <a:gd name="adj" fmla="val 680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pic>
        <p:nvPicPr>
          <p:cNvPr id="3" name="图片 2"/>
          <p:cNvPicPr>
            <a:picLocks noChangeAspect="1"/>
          </p:cNvPicPr>
          <p:nvPr userDrawn="1"/>
        </p:nvPicPr>
        <p:blipFill>
          <a:blip r:embed="rId3"/>
          <a:stretch>
            <a:fillRect/>
          </a:stretch>
        </p:blipFill>
        <p:spPr>
          <a:xfrm>
            <a:off x="9354857" y="752198"/>
            <a:ext cx="2202588" cy="852015"/>
          </a:xfrm>
          <a:prstGeom prst="rect">
            <a:avLst/>
          </a:prstGeom>
        </p:spPr>
      </p:pic>
    </p:spTree>
  </p:cSld>
  <p:clrMap bg1="lt1" tx1="dk1" bg2="lt2" tx2="dk2" accent1="accent1" accent2="accent2" accent3="accent3" accent4="accent4" accent5="accent5" accent6="accent6" hlink="hlink" folHlink="folHlink"/>
  <p:sldLayoutIdLst>
    <p:sldLayoutId id="2147483778" r:id="rId1"/>
  </p:sldLayoutIdLst>
  <p:txStyles>
    <p:titleStyle>
      <a:lvl1pPr algn="ctr" defTabSz="6096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609600" rtl="0" eaLnBrk="1" latinLnBrk="0" hangingPunct="1">
        <a:spcBef>
          <a:spcPct val="20000"/>
        </a:spcBef>
        <a:buFont typeface="Arial" panose="020B0604020202090204"/>
        <a:buChar char="•"/>
        <a:defRPr sz="4265" kern="1200">
          <a:solidFill>
            <a:schemeClr val="tx1"/>
          </a:solidFill>
          <a:latin typeface="+mn-lt"/>
          <a:ea typeface="+mn-ea"/>
          <a:cs typeface="+mn-cs"/>
        </a:defRPr>
      </a:lvl1pPr>
      <a:lvl2pPr marL="990600" indent="-381000" algn="l" defTabSz="609600" rtl="0" eaLnBrk="1" latinLnBrk="0" hangingPunct="1">
        <a:spcBef>
          <a:spcPct val="20000"/>
        </a:spcBef>
        <a:buFont typeface="Arial" panose="020B060402020209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9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4pPr>
      <a:lvl5pPr marL="27432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5pPr>
      <a:lvl6pPr marL="33528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7pPr>
      <a:lvl8pPr marL="45720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8pPr>
      <a:lvl9pPr marL="51816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9pPr>
    </p:bodyStyle>
    <p:otherStyle>
      <a:defPPr>
        <a:defRPr lang="zh-CN"/>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userDrawn="1"/>
        </p:nvPicPr>
        <p:blipFill>
          <a:blip r:embed="rId21" cstate="screen"/>
          <a:stretch>
            <a:fillRect/>
          </a:stretch>
        </p:blipFill>
        <p:spPr>
          <a:xfrm>
            <a:off x="9837187" y="233476"/>
            <a:ext cx="2180685" cy="477470"/>
          </a:xfrm>
          <a:prstGeom prst="rect">
            <a:avLst/>
          </a:prstGeom>
        </p:spPr>
      </p:pic>
      <p:grpSp>
        <p:nvGrpSpPr>
          <p:cNvPr id="8" name="组合 7"/>
          <p:cNvGrpSpPr/>
          <p:nvPr userDrawn="1"/>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E40C8-A955-4C5A-AE26-5EF2AA1D120C}" type="datetimeFigureOut">
              <a:rPr lang="zh-CN" altLang="en-US" smtClean="0"/>
              <a:t>2025/8/17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userDrawn="1"/>
        </p:nvPicPr>
        <p:blipFill>
          <a:blip r:embed="rId5" cstate="screen"/>
          <a:stretch>
            <a:fillRect/>
          </a:stretch>
        </p:blipFill>
        <p:spPr>
          <a:xfrm>
            <a:off x="9837187" y="233476"/>
            <a:ext cx="2180685" cy="477470"/>
          </a:xfrm>
          <a:prstGeom prst="rect">
            <a:avLst/>
          </a:prstGeom>
        </p:spPr>
      </p:pic>
      <p:grpSp>
        <p:nvGrpSpPr>
          <p:cNvPr id="8" name="组合 7"/>
          <p:cNvGrpSpPr/>
          <p:nvPr userDrawn="1"/>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E40C8-A955-4C5A-AE26-5EF2AA1D120C}" type="datetimeFigureOut">
              <a:rPr lang="zh-CN" altLang="en-US" smtClean="0"/>
              <a:t>2025/8/17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userDrawn="1"/>
        </p:nvPicPr>
        <p:blipFill>
          <a:blip r:embed="rId20" cstate="screen"/>
          <a:stretch>
            <a:fillRect/>
          </a:stretch>
        </p:blipFill>
        <p:spPr>
          <a:xfrm>
            <a:off x="9837187" y="233476"/>
            <a:ext cx="2180685" cy="477470"/>
          </a:xfrm>
          <a:prstGeom prst="rect">
            <a:avLst/>
          </a:prstGeom>
        </p:spPr>
      </p:pic>
      <p:grpSp>
        <p:nvGrpSpPr>
          <p:cNvPr id="8" name="组合 7"/>
          <p:cNvGrpSpPr/>
          <p:nvPr userDrawn="1"/>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E40C8-A955-4C5A-AE26-5EF2AA1D120C}" type="datetimeFigureOut">
              <a:rPr lang="zh-CN" altLang="en-US" smtClean="0"/>
              <a:t>2025/8/17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userDrawn="1"/>
        </p:nvPicPr>
        <p:blipFill>
          <a:blip r:embed="rId12" cstate="screen"/>
          <a:stretch>
            <a:fillRect/>
          </a:stretch>
        </p:blipFill>
        <p:spPr>
          <a:xfrm>
            <a:off x="9837187" y="233476"/>
            <a:ext cx="2180685" cy="477470"/>
          </a:xfrm>
          <a:prstGeom prst="rect">
            <a:avLst/>
          </a:prstGeom>
        </p:spPr>
      </p:pic>
      <p:grpSp>
        <p:nvGrpSpPr>
          <p:cNvPr id="8" name="组合 7"/>
          <p:cNvGrpSpPr/>
          <p:nvPr userDrawn="1"/>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46E60-A7B5-4C45-8019-757F98D72A30}" type="slidenum">
              <a:rPr lang="zh-CN" altLang="en-US" smtClean="0"/>
              <a:t>‹#›</a:t>
            </a:fld>
            <a:endParaRPr lang="zh-CN" altLang="en-US"/>
          </a:p>
        </p:txBody>
      </p:sp>
      <p:grpSp>
        <p:nvGrpSpPr>
          <p:cNvPr id="7" name="组合 6"/>
          <p:cNvGrpSpPr/>
          <p:nvPr userDrawn="1"/>
        </p:nvGrpSpPr>
        <p:grpSpPr>
          <a:xfrm>
            <a:off x="12347251" y="239654"/>
            <a:ext cx="750796" cy="6526609"/>
            <a:chOff x="12347251" y="239654"/>
            <a:chExt cx="750796" cy="6526609"/>
          </a:xfrm>
        </p:grpSpPr>
        <p:sp>
          <p:nvSpPr>
            <p:cNvPr id="8" name="矩形 7"/>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userDrawn="1"/>
        </p:nvPicPr>
        <p:blipFill>
          <a:blip r:embed="rId20" cstate="screen"/>
          <a:stretch>
            <a:fillRect/>
          </a:stretch>
        </p:blipFill>
        <p:spPr>
          <a:xfrm>
            <a:off x="9837187" y="233476"/>
            <a:ext cx="2180685" cy="477470"/>
          </a:xfrm>
          <a:prstGeom prst="rect">
            <a:avLst/>
          </a:prstGeom>
        </p:spPr>
      </p:pic>
      <p:grpSp>
        <p:nvGrpSpPr>
          <p:cNvPr id="8" name="组合 7"/>
          <p:cNvGrpSpPr/>
          <p:nvPr userDrawn="1"/>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pic>
        <p:nvPicPr>
          <p:cNvPr id="7" name="图片 6"/>
          <p:cNvPicPr>
            <a:picLocks noChangeAspect="1"/>
          </p:cNvPicPr>
          <p:nvPr/>
        </p:nvPicPr>
        <p:blipFill>
          <a:blip r:embed="rId19" cstate="screen"/>
          <a:stretch>
            <a:fillRect/>
          </a:stretch>
        </p:blipFill>
        <p:spPr>
          <a:xfrm>
            <a:off x="9837187" y="233476"/>
            <a:ext cx="2180685" cy="477470"/>
          </a:xfrm>
          <a:prstGeom prst="rect">
            <a:avLst/>
          </a:prstGeom>
        </p:spPr>
      </p:pic>
      <p:grpSp>
        <p:nvGrpSpPr>
          <p:cNvPr id="8" name="组合 7"/>
          <p:cNvGrpSpPr/>
          <p:nvPr/>
        </p:nvGrpSpPr>
        <p:grpSpPr>
          <a:xfrm>
            <a:off x="12347251" y="239654"/>
            <a:ext cx="750796" cy="6526609"/>
            <a:chOff x="12347251" y="239654"/>
            <a:chExt cx="750796" cy="6526609"/>
          </a:xfrm>
        </p:grpSpPr>
        <p:sp>
          <p:nvSpPr>
            <p:cNvPr id="9" name="矩形 8"/>
            <p:cNvSpPr/>
            <p:nvPr/>
          </p:nvSpPr>
          <p:spPr>
            <a:xfrm>
              <a:off x="12347251" y="239654"/>
              <a:ext cx="750796" cy="399029"/>
            </a:xfrm>
            <a:prstGeom prst="rect">
              <a:avLst/>
            </a:prstGeom>
            <a:solidFill>
              <a:srgbClr val="304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347251" y="852412"/>
              <a:ext cx="750796" cy="399029"/>
            </a:xfrm>
            <a:prstGeom prst="rect">
              <a:avLst/>
            </a:prstGeom>
            <a:solidFill>
              <a:srgbClr val="48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347251" y="1465170"/>
              <a:ext cx="750796" cy="399029"/>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47251" y="2077928"/>
              <a:ext cx="750796" cy="399029"/>
            </a:xfrm>
            <a:prstGeom prst="rect">
              <a:avLst/>
            </a:prstGeom>
            <a:solidFill>
              <a:srgbClr val="58B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347251" y="2690686"/>
              <a:ext cx="750796" cy="399029"/>
            </a:xfrm>
            <a:prstGeom prst="rect">
              <a:avLst/>
            </a:prstGeom>
            <a:solidFill>
              <a:srgbClr val="759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347251" y="3303444"/>
              <a:ext cx="750796" cy="399029"/>
            </a:xfrm>
            <a:prstGeom prst="rect">
              <a:avLst/>
            </a:prstGeom>
            <a:solidFill>
              <a:srgbClr val="95B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347251" y="3916202"/>
              <a:ext cx="750796" cy="399029"/>
            </a:xfrm>
            <a:prstGeom prst="rect">
              <a:avLst/>
            </a:prstGeom>
            <a:solidFill>
              <a:srgbClr val="ABD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47251" y="4528960"/>
              <a:ext cx="750796" cy="39902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347251" y="5141718"/>
              <a:ext cx="750796" cy="39902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47251" y="5754476"/>
              <a:ext cx="750796" cy="399029"/>
            </a:xfrm>
            <a:prstGeom prst="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347251" y="6367234"/>
              <a:ext cx="750796" cy="399029"/>
            </a:xfrm>
            <a:prstGeom prst="rect">
              <a:avLst/>
            </a:prstGeom>
            <a:solidFill>
              <a:srgbClr val="EC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Lst>
  <p:txStyles>
    <p:titleStyle>
      <a:lvl1pPr algn="ctr" defTabSz="6096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609600" rtl="0" eaLnBrk="1" latinLnBrk="0" hangingPunct="1">
        <a:spcBef>
          <a:spcPct val="20000"/>
        </a:spcBef>
        <a:buFont typeface="Arial" panose="020B0604020202090204"/>
        <a:buChar char="•"/>
        <a:defRPr sz="4265" kern="1200">
          <a:solidFill>
            <a:schemeClr val="tx1"/>
          </a:solidFill>
          <a:latin typeface="+mn-lt"/>
          <a:ea typeface="+mn-ea"/>
          <a:cs typeface="+mn-cs"/>
        </a:defRPr>
      </a:lvl1pPr>
      <a:lvl2pPr marL="990600" indent="-381000" algn="l" defTabSz="609600" rtl="0" eaLnBrk="1" latinLnBrk="0" hangingPunct="1">
        <a:spcBef>
          <a:spcPct val="20000"/>
        </a:spcBef>
        <a:buFont typeface="Arial" panose="020B060402020209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9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4pPr>
      <a:lvl5pPr marL="27432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5pPr>
      <a:lvl6pPr marL="33528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7pPr>
      <a:lvl8pPr marL="45720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8pPr>
      <a:lvl9pPr marL="5181600" indent="-304800" algn="l" defTabSz="609600" rtl="0" eaLnBrk="1" latinLnBrk="0" hangingPunct="1">
        <a:spcBef>
          <a:spcPct val="20000"/>
        </a:spcBef>
        <a:buFont typeface="Arial" panose="020B0604020202090204"/>
        <a:buChar char="•"/>
        <a:defRPr sz="2665" kern="1200">
          <a:solidFill>
            <a:schemeClr val="tx1"/>
          </a:solidFill>
          <a:latin typeface="+mn-lt"/>
          <a:ea typeface="+mn-ea"/>
          <a:cs typeface="+mn-cs"/>
        </a:defRPr>
      </a:lvl9pPr>
    </p:bodyStyle>
    <p:otherStyle>
      <a:defPPr>
        <a:defRPr lang="zh-CN"/>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4.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4.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4.pn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9.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package" Target="../embeddings/Microsoft_Word___.docx"/><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package" Target="../embeddings/Microsoft_Word___1.docx"/><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github.com/triton-lang/triton" TargetMode="External"/><Relationship Id="rId7"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hyperlink" Target="https://triton-lang.org/" TargetMode="External"/><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68828" y="2346402"/>
            <a:ext cx="10254343" cy="842647"/>
          </a:xfrm>
        </p:spPr>
        <p:txBody>
          <a:bodyPr anchor="ctr"/>
          <a:lstStyle/>
          <a:p>
            <a:pPr algn="ctr"/>
            <a:r>
              <a:rPr lang="en-GB" altLang="zh-CN" sz="4000" b="1" dirty="0"/>
              <a:t>Triton Language &amp; Compiler</a:t>
            </a:r>
            <a:endParaRPr kumimoji="1" lang="en-US" altLang="zh-CN" sz="1600" b="1" spc="6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991239" y="4291368"/>
            <a:ext cx="6044248" cy="1128579"/>
          </a:xfrm>
          <a:prstGeom prst="rect">
            <a:avLst/>
          </a:prstGeom>
          <a:noFill/>
        </p:spPr>
        <p:txBody>
          <a:bodyPr wrap="square" rtlCol="0">
            <a:spAutoFit/>
          </a:bodyPr>
          <a:lstStyle/>
          <a:p>
            <a:pPr algn="ctr">
              <a:lnSpc>
                <a:spcPct val="150000"/>
              </a:lnSpc>
            </a:pPr>
            <a:r>
              <a:rPr lang="zh-CN" altLang="en-US" sz="2400" dirty="0">
                <a:solidFill>
                  <a:schemeClr val="bg1"/>
                </a:solidFill>
              </a:rPr>
              <a:t>北京智源人工智能研究院</a:t>
            </a:r>
            <a:endParaRPr lang="en-US" altLang="zh-CN" sz="2400" dirty="0">
              <a:solidFill>
                <a:schemeClr val="bg1"/>
              </a:solidFill>
            </a:endParaRPr>
          </a:p>
          <a:p>
            <a:pPr algn="ctr">
              <a:lnSpc>
                <a:spcPct val="150000"/>
              </a:lnSpc>
            </a:pPr>
            <a:r>
              <a:rPr lang="en-US" altLang="zh-CN" sz="2400" dirty="0">
                <a:solidFill>
                  <a:schemeClr val="bg1"/>
                </a:solidFill>
              </a:rPr>
              <a:t>2024</a:t>
            </a:r>
            <a:r>
              <a:rPr lang="zh-CN" altLang="en-US" sz="2400" dirty="0">
                <a:solidFill>
                  <a:schemeClr val="bg1"/>
                </a:solidFill>
              </a:rPr>
              <a:t>年</a:t>
            </a:r>
            <a:r>
              <a:rPr lang="en-US" altLang="zh-CN" sz="2400" dirty="0">
                <a:solidFill>
                  <a:schemeClr val="bg1"/>
                </a:solidFill>
              </a:rPr>
              <a:t>8</a:t>
            </a:r>
            <a:r>
              <a:rPr lang="zh-CN" altLang="en-US" sz="2400" dirty="0">
                <a:solidFill>
                  <a:schemeClr val="bg1"/>
                </a:solidFill>
              </a:rPr>
              <a:t>月</a:t>
            </a:r>
            <a:endParaRPr lang="en-US" altLang="zh-CN"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上箭头标注 2"/>
          <p:cNvSpPr/>
          <p:nvPr/>
        </p:nvSpPr>
        <p:spPr>
          <a:xfrm>
            <a:off x="8998782" y="4386626"/>
            <a:ext cx="1468437" cy="1755575"/>
          </a:xfrm>
          <a:prstGeom prst="upArrowCallout">
            <a:avLst>
              <a:gd name="adj1" fmla="val 7716"/>
              <a:gd name="adj2" fmla="val 8837"/>
              <a:gd name="adj3" fmla="val 9603"/>
              <a:gd name="adj4" fmla="val 84177"/>
            </a:avLst>
          </a:prstGeom>
          <a:noFill/>
          <a:ln w="19050">
            <a:solidFill>
              <a:srgbClr val="2E75B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5" name="文本框 24"/>
          <p:cNvSpPr txBox="1"/>
          <p:nvPr/>
        </p:nvSpPr>
        <p:spPr>
          <a:xfrm>
            <a:off x="879086" y="841326"/>
            <a:ext cx="8391577" cy="4892675"/>
          </a:xfrm>
          <a:prstGeom prst="rect">
            <a:avLst/>
          </a:prstGeom>
          <a:noFill/>
        </p:spPr>
        <p:txBody>
          <a:bodyPr wrap="square" rtlCol="0">
            <a:spAutoFit/>
          </a:bodyPr>
          <a:lstStyle/>
          <a:p>
            <a:pPr>
              <a:lnSpc>
                <a:spcPct val="150000"/>
              </a:lnSpc>
            </a:pPr>
            <a:r>
              <a:rPr kumimoji="1" lang="en-US" altLang="zh-CN" sz="2800" b="1" dirty="0">
                <a:latin typeface="微软雅黑" panose="020B0503020204020204" pitchFamily="34" charset="-122"/>
                <a:ea typeface="微软雅黑" panose="020B0503020204020204" pitchFamily="34" charset="-122"/>
              </a:rPr>
              <a:t>Triton</a:t>
            </a:r>
            <a:r>
              <a:rPr kumimoji="1" lang="zh-CN" altLang="en-US" sz="2800" b="1" dirty="0">
                <a:latin typeface="微软雅黑" panose="020B0503020204020204" pitchFamily="34" charset="-122"/>
                <a:ea typeface="微软雅黑" panose="020B0503020204020204" pitchFamily="34" charset="-122"/>
              </a:rPr>
              <a:t> 语言</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en-US" altLang="zh-CN" sz="2000" dirty="0" err="1">
                <a:latin typeface="微软雅黑" panose="020B0503020204020204" pitchFamily="34" charset="-122"/>
                <a:ea typeface="微软雅黑" panose="020B0503020204020204" pitchFamily="34" charset="-122"/>
              </a:rPr>
              <a:t>PyTorch</a:t>
            </a:r>
            <a:r>
              <a:rPr kumimoji="1" lang="zh-CN" altLang="en-US" sz="2000" dirty="0" err="1">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框架</a:t>
            </a:r>
            <a:endParaRPr kumimoji="1"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90204" pitchFamily="34" charset="0"/>
              <a:buChar char="•"/>
            </a:pPr>
            <a:r>
              <a:rPr kumimoji="1" lang="zh-CN" altLang="en-US" sz="2000" dirty="0">
                <a:latin typeface="微软雅黑" panose="020B0503020204020204" pitchFamily="34" charset="-122"/>
                <a:ea typeface="微软雅黑" panose="020B0503020204020204" pitchFamily="34" charset="-122"/>
              </a:rPr>
              <a:t>数据类型</a:t>
            </a:r>
            <a:endParaRPr kumimoji="1"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90204" pitchFamily="34" charset="0"/>
              <a:buChar char="•"/>
            </a:pPr>
            <a:r>
              <a:rPr kumimoji="1" lang="zh-CN" altLang="en-US" sz="2000" dirty="0">
                <a:latin typeface="微软雅黑" panose="020B0503020204020204" pitchFamily="34" charset="-122"/>
                <a:ea typeface="微软雅黑" panose="020B0503020204020204" pitchFamily="34" charset="-122"/>
              </a:rPr>
              <a:t>计算功能</a:t>
            </a:r>
            <a:endParaRPr kumimoji="1"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90204" pitchFamily="34" charset="0"/>
              <a:buChar char="•"/>
            </a:pPr>
            <a:r>
              <a:rPr kumimoji="1" lang="zh-CN" altLang="en-US" sz="2000" dirty="0">
                <a:latin typeface="微软雅黑" panose="020B0503020204020204" pitchFamily="34" charset="-122"/>
                <a:ea typeface="微软雅黑" panose="020B0503020204020204" pitchFamily="34" charset="-122"/>
              </a:rPr>
              <a:t>控制功能</a:t>
            </a:r>
            <a:endParaRPr kumimoji="1"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90204" pitchFamily="34" charset="0"/>
              <a:buChar char="•"/>
            </a:pPr>
            <a:r>
              <a:rPr kumimoji="1" lang="en-US" altLang="zh-CN" sz="2000"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90204" pitchFamily="34" charset="0"/>
              <a:buChar char="•"/>
            </a:pP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en-US" altLang="zh-CN" sz="2000" dirty="0" err="1">
                <a:latin typeface="微软雅黑" panose="020B0503020204020204" pitchFamily="34" charset="-122"/>
                <a:ea typeface="微软雅黑" panose="020B0503020204020204" pitchFamily="34" charset="-122"/>
              </a:rPr>
              <a:t>torch.Tensor</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endParaRPr kumimoji="1" lang="en-US" altLang="zh-CN" sz="2000" dirty="0">
              <a:latin typeface="微软雅黑" panose="020B0503020204020204" pitchFamily="34" charset="-122"/>
              <a:ea typeface="微软雅黑" panose="020B0503020204020204" pitchFamily="34" charset="-122"/>
            </a:endParaRPr>
          </a:p>
          <a:p>
            <a:pPr indent="0">
              <a:lnSpc>
                <a:spcPct val="150000"/>
              </a:lnSpc>
              <a:buFont typeface="Arial" panose="020B0604020202090204" pitchFamily="34" charset="0"/>
              <a:buNone/>
            </a:pPr>
            <a:endParaRPr kumimoji="1" lang="en-GB" altLang="zh-CN" sz="2000" dirty="0">
              <a:latin typeface="微软雅黑" panose="020B0503020204020204" pitchFamily="34" charset="-122"/>
              <a:ea typeface="微软雅黑" panose="020B0503020204020204" pitchFamily="34" charset="-122"/>
            </a:endParaRPr>
          </a:p>
        </p:txBody>
      </p:sp>
      <p:sp>
        <p:nvSpPr>
          <p:cNvPr id="10" name="AutoShape 2"/>
          <p:cNvSpPr txBox="1"/>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indent="0">
              <a:buNone/>
            </a:pPr>
            <a:r>
              <a:rPr lang="en-US" dirty="0">
                <a:solidFill>
                  <a:srgbClr val="0070C0"/>
                </a:solidFill>
              </a:rPr>
              <a:t>Triton Language</a:t>
            </a:r>
          </a:p>
        </p:txBody>
      </p:sp>
      <p:pic>
        <p:nvPicPr>
          <p:cNvPr id="2" name="Picture 2" descr="Trit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586" y="4800021"/>
            <a:ext cx="1100828" cy="12509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yTorch for Deep Learning &amp; Machine Learning – Full Cour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234" y="1206567"/>
            <a:ext cx="5403712" cy="30395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yTorch for Deep Learning &amp; Machine Learning – Full Course"/>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78">
                        <a14:foregroundMark x1="90078" y1="75000" x2="90078" y2="75000"/>
                      </a14:backgroundRemoval>
                    </a14:imgEffect>
                  </a14:imgLayer>
                </a14:imgProps>
              </a:ext>
              <a:ext uri="{28A0092B-C50C-407E-A947-70E740481C1C}">
                <a14:useLocalDpi xmlns:a14="http://schemas.microsoft.com/office/drawing/2010/main" val="0"/>
              </a:ext>
            </a:extLst>
          </a:blip>
          <a:srcRect l="74515" t="60913" r="5756" b="6643"/>
          <a:stretch>
            <a:fillRect/>
          </a:stretch>
        </p:blipFill>
        <p:spPr bwMode="auto">
          <a:xfrm>
            <a:off x="3193219" y="3539134"/>
            <a:ext cx="1229446" cy="1137237"/>
          </a:xfrm>
          <a:prstGeom prst="rect">
            <a:avLst/>
          </a:prstGeom>
          <a:noFill/>
          <a:extLst>
            <a:ext uri="{909E8E84-426E-40DD-AFC4-6F175D3DCCD1}">
              <a14:hiddenFill xmlns:a14="http://schemas.microsoft.com/office/drawing/2010/main">
                <a:solidFill>
                  <a:srgbClr val="FFFFFF"/>
                </a:solidFill>
              </a14:hiddenFill>
            </a:ext>
          </a:extLst>
        </p:spPr>
      </p:pic>
      <p:sp>
        <p:nvSpPr>
          <p:cNvPr id="5" name="上箭头 4"/>
          <p:cNvSpPr/>
          <p:nvPr/>
        </p:nvSpPr>
        <p:spPr>
          <a:xfrm>
            <a:off x="9871797" y="3898831"/>
            <a:ext cx="207469" cy="760719"/>
          </a:xfrm>
          <a:prstGeom prst="upArrow">
            <a:avLst/>
          </a:prstGeom>
          <a:solidFill>
            <a:srgbClr val="FFCF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p>
        </p:txBody>
      </p:sp>
      <p:sp>
        <p:nvSpPr>
          <p:cNvPr id="6" name="上箭头 5"/>
          <p:cNvSpPr/>
          <p:nvPr/>
        </p:nvSpPr>
        <p:spPr>
          <a:xfrm rot="10800000">
            <a:off x="9352868" y="3911083"/>
            <a:ext cx="207469" cy="760719"/>
          </a:xfrm>
          <a:prstGeom prst="upArrow">
            <a:avLst/>
          </a:prstGeom>
          <a:solidFill>
            <a:srgbClr val="FFCF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7" name="文本框 6"/>
          <p:cNvSpPr txBox="1"/>
          <p:nvPr/>
        </p:nvSpPr>
        <p:spPr>
          <a:xfrm>
            <a:off x="8398648" y="4268391"/>
            <a:ext cx="999090" cy="368107"/>
          </a:xfrm>
          <a:prstGeom prst="rect">
            <a:avLst/>
          </a:prstGeom>
          <a:noFill/>
        </p:spPr>
        <p:txBody>
          <a:bodyPr wrap="square" rtlCol="0">
            <a:spAutoFit/>
          </a:bodyPr>
          <a:lstStyle/>
          <a:p>
            <a:pPr algn="r"/>
            <a:r>
              <a:rPr kumimoji="1" lang="en-US" altLang="zh-CN" dirty="0">
                <a:solidFill>
                  <a:srgbClr val="FF370E"/>
                </a:solidFill>
              </a:rPr>
              <a:t>INPUT</a:t>
            </a:r>
            <a:endParaRPr kumimoji="1" lang="zh-CN" altLang="en-US" dirty="0">
              <a:solidFill>
                <a:srgbClr val="FF370E"/>
              </a:solidFill>
            </a:endParaRPr>
          </a:p>
        </p:txBody>
      </p:sp>
      <p:sp>
        <p:nvSpPr>
          <p:cNvPr id="8" name="文本框 7"/>
          <p:cNvSpPr txBox="1"/>
          <p:nvPr/>
        </p:nvSpPr>
        <p:spPr>
          <a:xfrm>
            <a:off x="10028838" y="4246155"/>
            <a:ext cx="1232626" cy="369332"/>
          </a:xfrm>
          <a:prstGeom prst="rect">
            <a:avLst/>
          </a:prstGeom>
          <a:noFill/>
        </p:spPr>
        <p:txBody>
          <a:bodyPr wrap="square" rtlCol="0">
            <a:spAutoFit/>
          </a:bodyPr>
          <a:lstStyle/>
          <a:p>
            <a:r>
              <a:rPr kumimoji="1" lang="en-US" altLang="zh-CN" dirty="0">
                <a:solidFill>
                  <a:srgbClr val="FF370E"/>
                </a:solidFill>
              </a:rPr>
              <a:t>OUTPUT</a:t>
            </a:r>
            <a:endParaRPr kumimoji="1" lang="zh-CN" altLang="en-US" dirty="0">
              <a:solidFill>
                <a:srgbClr val="FF370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1176" y="191749"/>
            <a:ext cx="8597624" cy="523220"/>
          </a:xfrm>
          <a:prstGeom prst="rect">
            <a:avLst/>
          </a:prstGeom>
          <a:noFill/>
        </p:spPr>
        <p:txBody>
          <a:bodyPr wrap="square" rtlCol="0">
            <a:spAutoFit/>
          </a:bodyPr>
          <a:lstStyle/>
          <a:p>
            <a:r>
              <a:rPr kumimoji="1" lang="en-US" altLang="zh-CN" sz="2800" b="1" dirty="0">
                <a:solidFill>
                  <a:srgbClr val="203BD3"/>
                </a:solidFill>
                <a:latin typeface="Times New Roman" panose="02020503050405090304" pitchFamily="18" charset="0"/>
                <a:ea typeface="+mj-ea"/>
                <a:cs typeface="Times New Roman" panose="02020503050405090304" pitchFamily="18" charset="0"/>
              </a:rPr>
              <a:t>Triton </a:t>
            </a:r>
            <a:r>
              <a:rPr kumimoji="1" lang="zh-CN" altLang="en-US" sz="2800" b="1" dirty="0">
                <a:solidFill>
                  <a:srgbClr val="203BD3"/>
                </a:solidFill>
                <a:latin typeface="Times New Roman" panose="02020503050405090304" pitchFamily="18" charset="0"/>
                <a:ea typeface="+mj-ea"/>
                <a:cs typeface="Times New Roman" panose="02020503050405090304" pitchFamily="18" charset="0"/>
              </a:rPr>
              <a:t>概述 </a:t>
            </a:r>
            <a:r>
              <a:rPr kumimoji="1" lang="en-US" altLang="zh-CN" sz="2800" b="1" dirty="0">
                <a:solidFill>
                  <a:srgbClr val="203BD3"/>
                </a:solidFill>
                <a:latin typeface="Times New Roman" panose="02020503050405090304" pitchFamily="18" charset="0"/>
                <a:ea typeface="+mj-ea"/>
                <a:cs typeface="Times New Roman" panose="02020503050405090304" pitchFamily="18" charset="0"/>
              </a:rPr>
              <a:t>|</a:t>
            </a:r>
            <a:r>
              <a:rPr kumimoji="1" lang="zh-CN" altLang="en-US" sz="2800" b="1" dirty="0">
                <a:solidFill>
                  <a:srgbClr val="203BD3"/>
                </a:solidFill>
                <a:latin typeface="Times New Roman" panose="02020503050405090304" pitchFamily="18" charset="0"/>
                <a:ea typeface="+mj-ea"/>
                <a:cs typeface="Times New Roman" panose="02020503050405090304" pitchFamily="18" charset="0"/>
              </a:rPr>
              <a:t> </a:t>
            </a:r>
            <a:r>
              <a:rPr kumimoji="1" lang="en-US" altLang="zh-CN" sz="2800" b="1" dirty="0">
                <a:latin typeface="Times New Roman" panose="02020503050405090304" pitchFamily="18" charset="0"/>
                <a:ea typeface="+mj-ea"/>
                <a:cs typeface="Times New Roman" panose="02020503050405090304" pitchFamily="18" charset="0"/>
              </a:rPr>
              <a:t>Triton</a:t>
            </a:r>
            <a:r>
              <a:rPr kumimoji="1" lang="zh-CN" altLang="en-US" sz="2800" b="1" dirty="0">
                <a:latin typeface="Times New Roman" panose="02020503050405090304" pitchFamily="18" charset="0"/>
                <a:ea typeface="+mj-ea"/>
                <a:cs typeface="Times New Roman" panose="02020503050405090304" pitchFamily="18" charset="0"/>
              </a:rPr>
              <a:t> 作为编译器</a:t>
            </a:r>
          </a:p>
        </p:txBody>
      </p:sp>
      <p:sp>
        <p:nvSpPr>
          <p:cNvPr id="3" name="灯片编号占位符 4"/>
          <p:cNvSpPr txBox="1"/>
          <p:nvPr/>
        </p:nvSpPr>
        <p:spPr>
          <a:xfrm>
            <a:off x="11315785" y="6333924"/>
            <a:ext cx="495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CC9FD4-7953-474F-BDDD-03B89B9227C0}" type="slidenum">
              <a:rPr lang="zh-CN" altLang="en-US" smtClean="0"/>
              <a:t>11</a:t>
            </a:fld>
            <a:endParaRPr lang="zh-CN" altLang="en-US" dirty="0"/>
          </a:p>
        </p:txBody>
      </p:sp>
      <p:grpSp>
        <p:nvGrpSpPr>
          <p:cNvPr id="55" name="组合 54"/>
          <p:cNvGrpSpPr/>
          <p:nvPr/>
        </p:nvGrpSpPr>
        <p:grpSpPr>
          <a:xfrm>
            <a:off x="255913" y="575000"/>
            <a:ext cx="11695122" cy="6174187"/>
            <a:chOff x="255913" y="575000"/>
            <a:chExt cx="11695122" cy="6174187"/>
          </a:xfrm>
        </p:grpSpPr>
        <p:sp>
          <p:nvSpPr>
            <p:cNvPr id="56" name="圆角矩形 55"/>
            <p:cNvSpPr/>
            <p:nvPr/>
          </p:nvSpPr>
          <p:spPr>
            <a:xfrm>
              <a:off x="385054" y="2844056"/>
              <a:ext cx="1020171" cy="1801906"/>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503050405090304" pitchFamily="18" charset="0"/>
                  <a:ea typeface="+mj-ea"/>
                  <a:cs typeface="Times New Roman" panose="02020503050405090304" pitchFamily="18" charset="0"/>
                </a:rPr>
                <a:t>APP</a:t>
              </a:r>
            </a:p>
            <a:p>
              <a:pPr algn="ctr"/>
              <a:endParaRPr kumimoji="1" lang="en-US" altLang="zh-CN" dirty="0">
                <a:latin typeface="Times New Roman" panose="02020503050405090304" pitchFamily="18" charset="0"/>
                <a:ea typeface="+mj-ea"/>
                <a:cs typeface="Times New Roman" panose="02020503050405090304" pitchFamily="18" charset="0"/>
              </a:endParaRPr>
            </a:p>
            <a:p>
              <a:pPr algn="ctr"/>
              <a:endParaRPr kumimoji="1" lang="en-US" altLang="zh-CN" dirty="0">
                <a:latin typeface="Times New Roman" panose="02020503050405090304" pitchFamily="18" charset="0"/>
                <a:ea typeface="+mj-ea"/>
                <a:cs typeface="Times New Roman" panose="02020503050405090304" pitchFamily="18" charset="0"/>
              </a:endParaRPr>
            </a:p>
            <a:p>
              <a:pPr algn="ctr"/>
              <a:endParaRPr kumimoji="1" lang="en-US" altLang="zh-CN" dirty="0">
                <a:latin typeface="Times New Roman" panose="02020503050405090304" pitchFamily="18" charset="0"/>
                <a:ea typeface="+mj-ea"/>
                <a:cs typeface="Times New Roman" panose="02020503050405090304" pitchFamily="18" charset="0"/>
              </a:endParaRPr>
            </a:p>
            <a:p>
              <a:pPr algn="ctr"/>
              <a:endParaRPr kumimoji="1" lang="en-US" altLang="zh-CN" dirty="0">
                <a:latin typeface="Times New Roman" panose="02020503050405090304" pitchFamily="18" charset="0"/>
                <a:ea typeface="+mj-ea"/>
                <a:cs typeface="Times New Roman" panose="02020503050405090304" pitchFamily="18" charset="0"/>
              </a:endParaRPr>
            </a:p>
            <a:p>
              <a:pPr algn="ctr"/>
              <a:endParaRPr kumimoji="1" lang="zh-CN" altLang="en-US" dirty="0">
                <a:latin typeface="Times New Roman" panose="02020503050405090304" pitchFamily="18" charset="0"/>
                <a:ea typeface="+mj-ea"/>
                <a:cs typeface="Times New Roman" panose="02020503050405090304" pitchFamily="18" charset="0"/>
              </a:endParaRPr>
            </a:p>
          </p:txBody>
        </p:sp>
        <p:sp>
          <p:nvSpPr>
            <p:cNvPr id="57" name="圆角矩形 56"/>
            <p:cNvSpPr/>
            <p:nvPr/>
          </p:nvSpPr>
          <p:spPr>
            <a:xfrm>
              <a:off x="501360" y="3254188"/>
              <a:ext cx="801420" cy="1217613"/>
            </a:xfrm>
            <a:prstGeom prst="roundRect">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Times New Roman" panose="02020503050405090304" pitchFamily="18" charset="0"/>
                  <a:ea typeface="+mj-ea"/>
                  <a:cs typeface="Times New Roman" panose="02020503050405090304" pitchFamily="18" charset="0"/>
                </a:rPr>
                <a:t>AI</a:t>
              </a:r>
            </a:p>
            <a:p>
              <a:pPr algn="ctr"/>
              <a:endParaRPr kumimoji="1" lang="en-US" altLang="zh-CN" sz="1600" dirty="0">
                <a:latin typeface="Times New Roman" panose="02020503050405090304" pitchFamily="18" charset="0"/>
                <a:ea typeface="+mj-ea"/>
                <a:cs typeface="Times New Roman" panose="02020503050405090304" pitchFamily="18" charset="0"/>
              </a:endParaRPr>
            </a:p>
            <a:p>
              <a:pPr algn="ctr"/>
              <a:endParaRPr kumimoji="1" lang="en-US" altLang="zh-CN" sz="1600" dirty="0">
                <a:latin typeface="Times New Roman" panose="02020503050405090304" pitchFamily="18" charset="0"/>
                <a:ea typeface="+mj-ea"/>
                <a:cs typeface="Times New Roman" panose="02020503050405090304" pitchFamily="18" charset="0"/>
              </a:endParaRPr>
            </a:p>
            <a:p>
              <a:pPr algn="ctr"/>
              <a:endParaRPr kumimoji="1" lang="en-US" altLang="zh-CN" sz="1600" dirty="0">
                <a:latin typeface="Times New Roman" panose="02020503050405090304" pitchFamily="18" charset="0"/>
                <a:ea typeface="+mj-ea"/>
                <a:cs typeface="Times New Roman" panose="02020503050405090304" pitchFamily="18" charset="0"/>
              </a:endParaRPr>
            </a:p>
            <a:p>
              <a:pPr algn="ctr"/>
              <a:endParaRPr kumimoji="1" lang="zh-CN" altLang="en-US" sz="1600" dirty="0">
                <a:latin typeface="Times New Roman" panose="02020503050405090304" pitchFamily="18" charset="0"/>
                <a:ea typeface="+mj-ea"/>
                <a:cs typeface="Times New Roman" panose="02020503050405090304" pitchFamily="18" charset="0"/>
              </a:endParaRPr>
            </a:p>
          </p:txBody>
        </p:sp>
        <p:sp>
          <p:nvSpPr>
            <p:cNvPr id="58" name="椭圆 57"/>
            <p:cNvSpPr/>
            <p:nvPr/>
          </p:nvSpPr>
          <p:spPr>
            <a:xfrm>
              <a:off x="1562933" y="3745009"/>
              <a:ext cx="45719" cy="45719"/>
            </a:xfrm>
            <a:prstGeom prst="ellipse">
              <a:avLst/>
            </a:prstGeom>
            <a:solidFill>
              <a:srgbClr val="1A2AC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503050405090304" pitchFamily="18" charset="0"/>
                <a:ea typeface="+mj-ea"/>
                <a:cs typeface="Times New Roman" panose="02020503050405090304" pitchFamily="18" charset="0"/>
              </a:endParaRPr>
            </a:p>
          </p:txBody>
        </p:sp>
        <p:sp>
          <p:nvSpPr>
            <p:cNvPr id="59" name="椭圆 58"/>
            <p:cNvSpPr/>
            <p:nvPr/>
          </p:nvSpPr>
          <p:spPr>
            <a:xfrm>
              <a:off x="1715333" y="3753976"/>
              <a:ext cx="45719" cy="45719"/>
            </a:xfrm>
            <a:prstGeom prst="ellipse">
              <a:avLst/>
            </a:prstGeom>
            <a:solidFill>
              <a:srgbClr val="1A2AC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503050405090304" pitchFamily="18" charset="0"/>
                <a:ea typeface="+mj-ea"/>
                <a:cs typeface="Times New Roman" panose="02020503050405090304" pitchFamily="18" charset="0"/>
              </a:endParaRPr>
            </a:p>
          </p:txBody>
        </p:sp>
        <p:sp>
          <p:nvSpPr>
            <p:cNvPr id="60" name="椭圆 59"/>
            <p:cNvSpPr/>
            <p:nvPr/>
          </p:nvSpPr>
          <p:spPr>
            <a:xfrm>
              <a:off x="1885662" y="3762935"/>
              <a:ext cx="45719" cy="45719"/>
            </a:xfrm>
            <a:prstGeom prst="ellipse">
              <a:avLst/>
            </a:prstGeom>
            <a:solidFill>
              <a:srgbClr val="1A2AC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503050405090304" pitchFamily="18" charset="0"/>
                <a:ea typeface="+mj-ea"/>
                <a:cs typeface="Times New Roman" panose="02020503050405090304" pitchFamily="18" charset="0"/>
              </a:endParaRPr>
            </a:p>
          </p:txBody>
        </p:sp>
        <p:sp>
          <p:nvSpPr>
            <p:cNvPr id="61" name="圆角矩形 60"/>
            <p:cNvSpPr/>
            <p:nvPr/>
          </p:nvSpPr>
          <p:spPr>
            <a:xfrm>
              <a:off x="1123453" y="2336759"/>
              <a:ext cx="807441" cy="391978"/>
            </a:xfrm>
            <a:prstGeom prst="roundRect">
              <a:avLst/>
            </a:prstGeom>
            <a:solidFill>
              <a:schemeClr val="accent5"/>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Times New Roman" panose="02020503050405090304" pitchFamily="18" charset="0"/>
                  <a:ea typeface="+mj-ea"/>
                  <a:cs typeface="Times New Roman" panose="02020503050405090304" pitchFamily="18" charset="0"/>
                </a:rPr>
                <a:t>图优化</a:t>
              </a:r>
            </a:p>
          </p:txBody>
        </p:sp>
        <p:sp>
          <p:nvSpPr>
            <p:cNvPr id="62" name="圆角矩形 61"/>
            <p:cNvSpPr/>
            <p:nvPr/>
          </p:nvSpPr>
          <p:spPr>
            <a:xfrm>
              <a:off x="2053223" y="2850780"/>
              <a:ext cx="874430" cy="1801906"/>
            </a:xfrm>
            <a:prstGeom prst="roundRect">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Times New Roman" panose="02020503050405090304" pitchFamily="18" charset="0"/>
                  <a:ea typeface="+mj-ea"/>
                  <a:cs typeface="Times New Roman" panose="02020503050405090304" pitchFamily="18" charset="0"/>
                </a:rPr>
                <a:t>子图</a:t>
              </a:r>
              <a:endParaRPr kumimoji="1" lang="en-US" altLang="zh-CN" sz="1600" dirty="0">
                <a:latin typeface="Times New Roman" panose="02020503050405090304" pitchFamily="18" charset="0"/>
                <a:ea typeface="+mj-ea"/>
                <a:cs typeface="Times New Roman" panose="02020503050405090304" pitchFamily="18" charset="0"/>
              </a:endParaRPr>
            </a:p>
            <a:p>
              <a:pPr algn="ctr"/>
              <a:r>
                <a:rPr kumimoji="1" lang="en-US" altLang="zh-CN" sz="1100" dirty="0">
                  <a:latin typeface="Times New Roman" panose="02020503050405090304" pitchFamily="18" charset="0"/>
                  <a:ea typeface="+mj-ea"/>
                  <a:cs typeface="Times New Roman" panose="02020503050405090304" pitchFamily="18" charset="0"/>
                </a:rPr>
                <a:t>Sub</a:t>
              </a:r>
              <a:r>
                <a:rPr kumimoji="1" lang="zh-CN" altLang="en-US" sz="1100" dirty="0">
                  <a:latin typeface="Times New Roman" panose="02020503050405090304" pitchFamily="18" charset="0"/>
                  <a:ea typeface="+mj-ea"/>
                  <a:cs typeface="Times New Roman" panose="02020503050405090304" pitchFamily="18" charset="0"/>
                </a:rPr>
                <a:t> </a:t>
              </a:r>
              <a:r>
                <a:rPr kumimoji="1" lang="en-US" altLang="zh-CN" sz="1100" dirty="0">
                  <a:latin typeface="Times New Roman" panose="02020503050405090304" pitchFamily="18" charset="0"/>
                  <a:ea typeface="+mj-ea"/>
                  <a:cs typeface="Times New Roman" panose="02020503050405090304" pitchFamily="18" charset="0"/>
                </a:rPr>
                <a:t>graph</a:t>
              </a:r>
            </a:p>
            <a:p>
              <a:pPr algn="ctr"/>
              <a:endParaRPr kumimoji="1" lang="en-US" altLang="zh-CN" sz="1600" dirty="0">
                <a:latin typeface="Times New Roman" panose="02020503050405090304" pitchFamily="18" charset="0"/>
                <a:ea typeface="+mj-ea"/>
                <a:cs typeface="Times New Roman" panose="02020503050405090304" pitchFamily="18" charset="0"/>
              </a:endParaRPr>
            </a:p>
            <a:p>
              <a:pPr algn="ctr"/>
              <a:endParaRPr kumimoji="1" lang="en-US" altLang="zh-CN" dirty="0">
                <a:latin typeface="Times New Roman" panose="02020503050405090304" pitchFamily="18" charset="0"/>
                <a:ea typeface="+mj-ea"/>
                <a:cs typeface="Times New Roman" panose="02020503050405090304" pitchFamily="18" charset="0"/>
              </a:endParaRPr>
            </a:p>
            <a:p>
              <a:pPr algn="ctr"/>
              <a:r>
                <a:rPr kumimoji="1" lang="en-US" altLang="zh-CN" sz="1400" dirty="0">
                  <a:solidFill>
                    <a:schemeClr val="bg1"/>
                  </a:solidFill>
                  <a:latin typeface="Times New Roman" panose="02020503050405090304" pitchFamily="18" charset="0"/>
                  <a:ea typeface="+mj-ea"/>
                  <a:cs typeface="Times New Roman" panose="02020503050405090304" pitchFamily="18" charset="0"/>
                </a:rPr>
                <a:t>Python</a:t>
              </a:r>
            </a:p>
            <a:p>
              <a:pPr algn="ctr"/>
              <a:r>
                <a:rPr kumimoji="1" lang="en-US" altLang="zh-CN" sz="1400" dirty="0">
                  <a:solidFill>
                    <a:schemeClr val="bg1"/>
                  </a:solidFill>
                  <a:latin typeface="Times New Roman" panose="02020503050405090304" pitchFamily="18" charset="0"/>
                  <a:ea typeface="+mj-ea"/>
                  <a:cs typeface="Times New Roman" panose="02020503050405090304" pitchFamily="18" charset="0"/>
                </a:rPr>
                <a:t>DSL</a:t>
              </a:r>
            </a:p>
            <a:p>
              <a:pPr algn="ctr"/>
              <a:r>
                <a:rPr kumimoji="1" lang="en-US" altLang="zh-CN" dirty="0">
                  <a:latin typeface="Times New Roman" panose="02020503050405090304" pitchFamily="18" charset="0"/>
                  <a:ea typeface="+mj-ea"/>
                  <a:cs typeface="Times New Roman" panose="02020503050405090304" pitchFamily="18" charset="0"/>
                </a:rPr>
                <a:t>……</a:t>
              </a:r>
              <a:endParaRPr kumimoji="1" lang="zh-CN" altLang="en-US" dirty="0">
                <a:latin typeface="Times New Roman" panose="02020503050405090304" pitchFamily="18" charset="0"/>
                <a:ea typeface="+mj-ea"/>
                <a:cs typeface="Times New Roman" panose="02020503050405090304" pitchFamily="18" charset="0"/>
              </a:endParaRPr>
            </a:p>
          </p:txBody>
        </p:sp>
        <p:sp>
          <p:nvSpPr>
            <p:cNvPr id="63" name="圆角矩形 62"/>
            <p:cNvSpPr/>
            <p:nvPr/>
          </p:nvSpPr>
          <p:spPr>
            <a:xfrm>
              <a:off x="3262349" y="2850780"/>
              <a:ext cx="825107" cy="1801906"/>
            </a:xfrm>
            <a:prstGeom prst="roundRect">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Times New Roman" panose="02020503050405090304" pitchFamily="18" charset="0"/>
                  <a:ea typeface="+mj-ea"/>
                  <a:cs typeface="Times New Roman" panose="02020503050405090304" pitchFamily="18" charset="0"/>
                </a:rPr>
                <a:t>核函数</a:t>
              </a:r>
              <a:endParaRPr kumimoji="1" lang="en-US" altLang="zh-CN" sz="1400" dirty="0">
                <a:latin typeface="Times New Roman" panose="02020503050405090304" pitchFamily="18" charset="0"/>
                <a:ea typeface="+mj-ea"/>
                <a:cs typeface="Times New Roman" panose="02020503050405090304" pitchFamily="18" charset="0"/>
              </a:endParaRPr>
            </a:p>
            <a:p>
              <a:pPr algn="ctr"/>
              <a:r>
                <a:rPr kumimoji="1" lang="en-US" altLang="zh-CN" sz="1100" dirty="0">
                  <a:latin typeface="Times New Roman" panose="02020503050405090304" pitchFamily="18" charset="0"/>
                  <a:ea typeface="+mj-ea"/>
                  <a:cs typeface="Times New Roman" panose="02020503050405090304" pitchFamily="18" charset="0"/>
                </a:rPr>
                <a:t>Kernel</a:t>
              </a:r>
            </a:p>
            <a:p>
              <a:pPr algn="ctr"/>
              <a:endParaRPr kumimoji="1" lang="en-US" altLang="zh-CN" sz="1100" dirty="0">
                <a:latin typeface="Times New Roman" panose="02020503050405090304" pitchFamily="18" charset="0"/>
                <a:ea typeface="+mj-ea"/>
                <a:cs typeface="Times New Roman" panose="02020503050405090304" pitchFamily="18" charset="0"/>
              </a:endParaRPr>
            </a:p>
            <a:p>
              <a:pPr algn="ctr"/>
              <a:endParaRPr kumimoji="1" lang="en-US" altLang="zh-CN" dirty="0">
                <a:solidFill>
                  <a:schemeClr val="bg1"/>
                </a:solidFill>
                <a:latin typeface="Times New Roman" panose="02020503050405090304" pitchFamily="18" charset="0"/>
                <a:ea typeface="+mj-ea"/>
                <a:cs typeface="Times New Roman" panose="02020503050405090304" pitchFamily="18" charset="0"/>
              </a:endParaRPr>
            </a:p>
            <a:p>
              <a:pPr algn="ctr"/>
              <a:r>
                <a:rPr kumimoji="1" lang="en-US" altLang="zh-CN" sz="1200" dirty="0">
                  <a:solidFill>
                    <a:schemeClr val="bg1"/>
                  </a:solidFill>
                  <a:latin typeface="Times New Roman" panose="02020503050405090304" pitchFamily="18" charset="0"/>
                  <a:ea typeface="+mj-ea"/>
                  <a:cs typeface="Times New Roman" panose="02020503050405090304" pitchFamily="18" charset="0"/>
                </a:rPr>
                <a:t>C++</a:t>
              </a:r>
            </a:p>
            <a:p>
              <a:pPr algn="ctr"/>
              <a:r>
                <a:rPr kumimoji="1" lang="en-US" altLang="zh-CN" sz="1200" dirty="0">
                  <a:solidFill>
                    <a:schemeClr val="bg1"/>
                  </a:solidFill>
                  <a:latin typeface="Times New Roman" panose="02020503050405090304" pitchFamily="18" charset="0"/>
                  <a:ea typeface="+mj-ea"/>
                  <a:cs typeface="Times New Roman" panose="02020503050405090304" pitchFamily="18" charset="0"/>
                </a:rPr>
                <a:t>C</a:t>
              </a:r>
            </a:p>
            <a:p>
              <a:pPr algn="ctr"/>
              <a:r>
                <a:rPr kumimoji="1" lang="en-US" altLang="zh-CN" sz="1200" dirty="0">
                  <a:solidFill>
                    <a:schemeClr val="bg1"/>
                  </a:solidFill>
                  <a:latin typeface="Times New Roman" panose="02020503050405090304" pitchFamily="18" charset="0"/>
                  <a:ea typeface="+mj-ea"/>
                  <a:cs typeface="Times New Roman" panose="02020503050405090304" pitchFamily="18" charset="0"/>
                </a:rPr>
                <a:t>CUDA</a:t>
              </a:r>
            </a:p>
            <a:p>
              <a:pPr algn="ctr"/>
              <a:r>
                <a:rPr kumimoji="1" lang="en-US" altLang="zh-CN" dirty="0">
                  <a:solidFill>
                    <a:schemeClr val="bg1"/>
                  </a:solidFill>
                  <a:latin typeface="Times New Roman" panose="02020503050405090304" pitchFamily="18" charset="0"/>
                  <a:ea typeface="+mj-ea"/>
                  <a:cs typeface="Times New Roman" panose="02020503050405090304" pitchFamily="18" charset="0"/>
                </a:rPr>
                <a:t>……</a:t>
              </a:r>
              <a:endParaRPr kumimoji="1" lang="zh-CN" altLang="en-US" dirty="0">
                <a:solidFill>
                  <a:schemeClr val="bg1"/>
                </a:solidFill>
                <a:latin typeface="Times New Roman" panose="02020503050405090304" pitchFamily="18" charset="0"/>
                <a:ea typeface="+mj-ea"/>
                <a:cs typeface="Times New Roman" panose="02020503050405090304" pitchFamily="18" charset="0"/>
              </a:endParaRPr>
            </a:p>
          </p:txBody>
        </p:sp>
        <p:sp>
          <p:nvSpPr>
            <p:cNvPr id="64" name="圆角矩形 63"/>
            <p:cNvSpPr/>
            <p:nvPr/>
          </p:nvSpPr>
          <p:spPr>
            <a:xfrm>
              <a:off x="4422152" y="2868706"/>
              <a:ext cx="825106" cy="1801906"/>
            </a:xfrm>
            <a:prstGeom prst="roundRect">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panose="02020503050405090304" pitchFamily="18" charset="0"/>
                  <a:ea typeface="+mj-ea"/>
                  <a:cs typeface="Times New Roman" panose="02020503050405090304" pitchFamily="18" charset="0"/>
                </a:rPr>
                <a:t>前端</a:t>
              </a:r>
              <a:endParaRPr kumimoji="1" lang="en-US" altLang="zh-CN" dirty="0">
                <a:latin typeface="Times New Roman" panose="02020503050405090304" pitchFamily="18" charset="0"/>
                <a:ea typeface="+mj-ea"/>
                <a:cs typeface="Times New Roman" panose="02020503050405090304" pitchFamily="18" charset="0"/>
              </a:endParaRPr>
            </a:p>
            <a:p>
              <a:pPr algn="ctr"/>
              <a:endParaRPr kumimoji="1" lang="en-US" altLang="zh-CN" dirty="0">
                <a:latin typeface="Times New Roman" panose="02020503050405090304" pitchFamily="18" charset="0"/>
                <a:ea typeface="+mj-ea"/>
                <a:cs typeface="Times New Roman" panose="02020503050405090304" pitchFamily="18" charset="0"/>
              </a:endParaRPr>
            </a:p>
            <a:p>
              <a:pPr algn="ctr"/>
              <a:endParaRPr kumimoji="1" lang="en-US" altLang="zh-CN" dirty="0">
                <a:latin typeface="Times New Roman" panose="02020503050405090304" pitchFamily="18" charset="0"/>
                <a:ea typeface="+mj-ea"/>
                <a:cs typeface="Times New Roman" panose="02020503050405090304" pitchFamily="18" charset="0"/>
              </a:endParaRPr>
            </a:p>
            <a:p>
              <a:pPr algn="ctr"/>
              <a:r>
                <a:rPr kumimoji="1" lang="zh-CN" altLang="en-US" sz="1200" dirty="0">
                  <a:latin typeface="Times New Roman" panose="02020503050405090304" pitchFamily="18" charset="0"/>
                  <a:ea typeface="+mj-ea"/>
                  <a:cs typeface="Times New Roman" panose="02020503050405090304" pitchFamily="18" charset="0"/>
                </a:rPr>
                <a:t>抽象语法树</a:t>
              </a:r>
              <a:endParaRPr kumimoji="1" lang="en-US" altLang="zh-CN" sz="1200" dirty="0">
                <a:latin typeface="Times New Roman" panose="02020503050405090304" pitchFamily="18" charset="0"/>
                <a:ea typeface="+mj-ea"/>
                <a:cs typeface="Times New Roman" panose="02020503050405090304" pitchFamily="18" charset="0"/>
              </a:endParaRPr>
            </a:p>
            <a:p>
              <a:pPr algn="ctr"/>
              <a:r>
                <a:rPr kumimoji="1" lang="en-US" altLang="zh-CN" sz="1000" dirty="0">
                  <a:latin typeface="Times New Roman" panose="02020503050405090304" pitchFamily="18" charset="0"/>
                  <a:ea typeface="+mj-ea"/>
                  <a:cs typeface="Times New Roman" panose="02020503050405090304" pitchFamily="18" charset="0"/>
                </a:rPr>
                <a:t>AST</a:t>
              </a:r>
              <a:endParaRPr kumimoji="1" lang="zh-CN" altLang="en-US" sz="1000" dirty="0">
                <a:latin typeface="Times New Roman" panose="02020503050405090304" pitchFamily="18" charset="0"/>
                <a:ea typeface="+mj-ea"/>
                <a:cs typeface="Times New Roman" panose="02020503050405090304" pitchFamily="18" charset="0"/>
              </a:endParaRPr>
            </a:p>
          </p:txBody>
        </p:sp>
        <p:sp>
          <p:nvSpPr>
            <p:cNvPr id="65" name="圆角矩形 64"/>
            <p:cNvSpPr/>
            <p:nvPr/>
          </p:nvSpPr>
          <p:spPr>
            <a:xfrm>
              <a:off x="5577249" y="2859747"/>
              <a:ext cx="825107" cy="1801906"/>
            </a:xfrm>
            <a:prstGeom prst="roundRect">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panose="02020503050405090304" pitchFamily="18" charset="0"/>
                  <a:ea typeface="+mj-ea"/>
                  <a:cs typeface="Times New Roman" panose="02020503050405090304" pitchFamily="18" charset="0"/>
                </a:rPr>
                <a:t>中端</a:t>
              </a:r>
              <a:endParaRPr kumimoji="1" lang="en-US" altLang="zh-CN" dirty="0">
                <a:latin typeface="Times New Roman" panose="02020503050405090304" pitchFamily="18" charset="0"/>
                <a:ea typeface="+mj-ea"/>
                <a:cs typeface="Times New Roman" panose="02020503050405090304" pitchFamily="18" charset="0"/>
              </a:endParaRPr>
            </a:p>
            <a:p>
              <a:pPr algn="ctr"/>
              <a:r>
                <a:rPr kumimoji="1" lang="zh-CN" altLang="en-US" sz="1100" dirty="0">
                  <a:latin typeface="Times New Roman" panose="02020503050405090304" pitchFamily="18" charset="0"/>
                  <a:ea typeface="+mj-ea"/>
                  <a:cs typeface="Times New Roman" panose="02020503050405090304" pitchFamily="18" charset="0"/>
                </a:rPr>
                <a:t> </a:t>
              </a:r>
              <a:endParaRPr kumimoji="1" lang="en-US" altLang="zh-CN" sz="1100" dirty="0">
                <a:latin typeface="Times New Roman" panose="02020503050405090304" pitchFamily="18" charset="0"/>
                <a:ea typeface="+mj-ea"/>
                <a:cs typeface="Times New Roman" panose="02020503050405090304" pitchFamily="18" charset="0"/>
              </a:endParaRPr>
            </a:p>
            <a:p>
              <a:pPr algn="ctr"/>
              <a:endParaRPr kumimoji="1" lang="en-US" altLang="zh-CN" dirty="0">
                <a:latin typeface="Times New Roman" panose="02020503050405090304" pitchFamily="18" charset="0"/>
                <a:ea typeface="+mj-ea"/>
                <a:cs typeface="Times New Roman" panose="02020503050405090304" pitchFamily="18" charset="0"/>
              </a:endParaRPr>
            </a:p>
            <a:p>
              <a:pPr algn="ctr"/>
              <a:endParaRPr kumimoji="1" lang="en-US" altLang="zh-CN" dirty="0">
                <a:latin typeface="Times New Roman" panose="02020503050405090304" pitchFamily="18" charset="0"/>
                <a:ea typeface="+mj-ea"/>
                <a:cs typeface="Times New Roman" panose="02020503050405090304" pitchFamily="18" charset="0"/>
              </a:endParaRPr>
            </a:p>
            <a:p>
              <a:pPr algn="ctr"/>
              <a:r>
                <a:rPr kumimoji="1" lang="zh-CN" altLang="en-US" sz="1100" dirty="0">
                  <a:latin typeface="Times New Roman" panose="02020503050405090304" pitchFamily="18" charset="0"/>
                  <a:ea typeface="+mj-ea"/>
                  <a:cs typeface="Times New Roman" panose="02020503050405090304" pitchFamily="18" charset="0"/>
                </a:rPr>
                <a:t>中间表示</a:t>
              </a:r>
              <a:endParaRPr kumimoji="1" lang="en-US" altLang="zh-CN" sz="1100" dirty="0">
                <a:latin typeface="Times New Roman" panose="02020503050405090304" pitchFamily="18" charset="0"/>
                <a:ea typeface="+mj-ea"/>
                <a:cs typeface="Times New Roman" panose="02020503050405090304" pitchFamily="18" charset="0"/>
              </a:endParaRPr>
            </a:p>
            <a:p>
              <a:pPr algn="ctr"/>
              <a:r>
                <a:rPr kumimoji="1" lang="en-US" altLang="zh-CN" sz="1100" dirty="0">
                  <a:latin typeface="Times New Roman" panose="02020503050405090304" pitchFamily="18" charset="0"/>
                  <a:ea typeface="+mj-ea"/>
                  <a:cs typeface="Times New Roman" panose="02020503050405090304" pitchFamily="18" charset="0"/>
                </a:rPr>
                <a:t>IR</a:t>
              </a:r>
              <a:endParaRPr kumimoji="1" lang="zh-CN" altLang="en-US" sz="1100" dirty="0">
                <a:latin typeface="Times New Roman" panose="02020503050405090304" pitchFamily="18" charset="0"/>
                <a:ea typeface="+mj-ea"/>
                <a:cs typeface="Times New Roman" panose="02020503050405090304" pitchFamily="18" charset="0"/>
              </a:endParaRPr>
            </a:p>
          </p:txBody>
        </p:sp>
        <p:sp>
          <p:nvSpPr>
            <p:cNvPr id="66" name="圆角矩形 65"/>
            <p:cNvSpPr/>
            <p:nvPr/>
          </p:nvSpPr>
          <p:spPr>
            <a:xfrm>
              <a:off x="6732347" y="2868706"/>
              <a:ext cx="825106" cy="1801906"/>
            </a:xfrm>
            <a:prstGeom prst="roundRect">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panose="02020503050405090304" pitchFamily="18" charset="0"/>
                  <a:ea typeface="+mj-ea"/>
                  <a:cs typeface="Times New Roman" panose="02020503050405090304" pitchFamily="18" charset="0"/>
                </a:rPr>
                <a:t>后端</a:t>
              </a:r>
              <a:endParaRPr kumimoji="1" lang="en-US" altLang="zh-CN" dirty="0">
                <a:latin typeface="Times New Roman" panose="02020503050405090304" pitchFamily="18" charset="0"/>
                <a:ea typeface="+mj-ea"/>
                <a:cs typeface="Times New Roman" panose="02020503050405090304" pitchFamily="18" charset="0"/>
              </a:endParaRPr>
            </a:p>
            <a:p>
              <a:pPr algn="ctr"/>
              <a:endParaRPr kumimoji="1" lang="en-US" altLang="zh-CN" dirty="0">
                <a:latin typeface="Times New Roman" panose="02020503050405090304" pitchFamily="18" charset="0"/>
                <a:ea typeface="+mj-ea"/>
                <a:cs typeface="Times New Roman" panose="02020503050405090304" pitchFamily="18" charset="0"/>
              </a:endParaRPr>
            </a:p>
            <a:p>
              <a:pPr algn="ctr"/>
              <a:endParaRPr kumimoji="1" lang="en-US" altLang="zh-CN" dirty="0">
                <a:latin typeface="Times New Roman" panose="02020503050405090304" pitchFamily="18" charset="0"/>
                <a:ea typeface="+mj-ea"/>
                <a:cs typeface="Times New Roman" panose="02020503050405090304" pitchFamily="18" charset="0"/>
              </a:endParaRPr>
            </a:p>
            <a:p>
              <a:pPr algn="ctr"/>
              <a:r>
                <a:rPr kumimoji="1" lang="zh-CN" altLang="en-US" sz="1100" dirty="0">
                  <a:latin typeface="Times New Roman" panose="02020503050405090304" pitchFamily="18" charset="0"/>
                  <a:ea typeface="+mj-ea"/>
                  <a:cs typeface="Times New Roman" panose="02020503050405090304" pitchFamily="18" charset="0"/>
                </a:rPr>
                <a:t>有向无</a:t>
              </a:r>
              <a:endParaRPr kumimoji="1" lang="en-US" altLang="zh-CN" sz="1100" dirty="0">
                <a:latin typeface="Times New Roman" panose="02020503050405090304" pitchFamily="18" charset="0"/>
                <a:ea typeface="+mj-ea"/>
                <a:cs typeface="Times New Roman" panose="02020503050405090304" pitchFamily="18" charset="0"/>
              </a:endParaRPr>
            </a:p>
            <a:p>
              <a:pPr algn="ctr"/>
              <a:r>
                <a:rPr kumimoji="1" lang="zh-CN" altLang="en-US" sz="1100" dirty="0">
                  <a:latin typeface="Times New Roman" panose="02020503050405090304" pitchFamily="18" charset="0"/>
                  <a:ea typeface="+mj-ea"/>
                  <a:cs typeface="Times New Roman" panose="02020503050405090304" pitchFamily="18" charset="0"/>
                </a:rPr>
                <a:t>环图</a:t>
              </a:r>
              <a:endParaRPr kumimoji="1" lang="en-US" altLang="zh-CN" sz="1100" dirty="0">
                <a:latin typeface="Times New Roman" panose="02020503050405090304" pitchFamily="18" charset="0"/>
                <a:ea typeface="+mj-ea"/>
                <a:cs typeface="Times New Roman" panose="02020503050405090304" pitchFamily="18" charset="0"/>
              </a:endParaRPr>
            </a:p>
            <a:p>
              <a:pPr algn="ctr"/>
              <a:r>
                <a:rPr kumimoji="1" lang="en-US" altLang="zh-CN" sz="1100" dirty="0">
                  <a:latin typeface="Times New Roman" panose="02020503050405090304" pitchFamily="18" charset="0"/>
                  <a:ea typeface="+mj-ea"/>
                  <a:cs typeface="Times New Roman" panose="02020503050405090304" pitchFamily="18" charset="0"/>
                </a:rPr>
                <a:t>DAG</a:t>
              </a:r>
              <a:endParaRPr kumimoji="1" lang="zh-CN" altLang="en-US" sz="1100" dirty="0">
                <a:latin typeface="Times New Roman" panose="02020503050405090304" pitchFamily="18" charset="0"/>
                <a:ea typeface="+mj-ea"/>
                <a:cs typeface="Times New Roman" panose="02020503050405090304" pitchFamily="18" charset="0"/>
              </a:endParaRPr>
            </a:p>
          </p:txBody>
        </p:sp>
        <p:sp>
          <p:nvSpPr>
            <p:cNvPr id="67" name="圆角矩形 66"/>
            <p:cNvSpPr/>
            <p:nvPr/>
          </p:nvSpPr>
          <p:spPr>
            <a:xfrm>
              <a:off x="7887444" y="2882606"/>
              <a:ext cx="825106" cy="1801906"/>
            </a:xfrm>
            <a:prstGeom prst="roundRect">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503050405090304" pitchFamily="18" charset="0"/>
                  <a:ea typeface="+mj-ea"/>
                  <a:cs typeface="Times New Roman" panose="02020503050405090304" pitchFamily="18" charset="0"/>
                </a:rPr>
                <a:t>ASM</a:t>
              </a:r>
            </a:p>
            <a:p>
              <a:pPr algn="ctr"/>
              <a:r>
                <a:rPr kumimoji="1" lang="zh-CN" altLang="en-US" sz="1400" dirty="0">
                  <a:latin typeface="Times New Roman" panose="02020503050405090304" pitchFamily="18" charset="0"/>
                  <a:ea typeface="+mj-ea"/>
                  <a:cs typeface="Times New Roman" panose="02020503050405090304" pitchFamily="18" charset="0"/>
                </a:rPr>
                <a:t>机器码</a:t>
              </a:r>
            </a:p>
          </p:txBody>
        </p:sp>
        <p:sp>
          <p:nvSpPr>
            <p:cNvPr id="68" name="圆角矩形 67"/>
            <p:cNvSpPr/>
            <p:nvPr/>
          </p:nvSpPr>
          <p:spPr>
            <a:xfrm>
              <a:off x="9058508" y="2882606"/>
              <a:ext cx="825107" cy="1801906"/>
            </a:xfrm>
            <a:prstGeom prst="roundRect">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latin typeface="Times New Roman" panose="02020503050405090304" pitchFamily="18" charset="0"/>
                  <a:ea typeface="+mj-ea"/>
                  <a:cs typeface="Times New Roman" panose="02020503050405090304" pitchFamily="18" charset="0"/>
                </a:rPr>
                <a:t>uOps</a:t>
              </a:r>
              <a:endParaRPr kumimoji="1" lang="en-US" altLang="zh-CN" dirty="0">
                <a:latin typeface="Times New Roman" panose="02020503050405090304" pitchFamily="18" charset="0"/>
                <a:ea typeface="+mj-ea"/>
                <a:cs typeface="Times New Roman" panose="02020503050405090304" pitchFamily="18" charset="0"/>
              </a:endParaRPr>
            </a:p>
            <a:p>
              <a:pPr algn="ctr"/>
              <a:r>
                <a:rPr kumimoji="1" lang="en-US" altLang="zh-CN" dirty="0">
                  <a:latin typeface="Times New Roman" panose="02020503050405090304" pitchFamily="18" charset="0"/>
                  <a:ea typeface="+mj-ea"/>
                  <a:cs typeface="Times New Roman" panose="02020503050405090304" pitchFamily="18" charset="0"/>
                </a:rPr>
                <a:t>SQ</a:t>
              </a:r>
            </a:p>
            <a:p>
              <a:pPr algn="ctr"/>
              <a:r>
                <a:rPr kumimoji="1" lang="en-US" altLang="zh-CN" dirty="0">
                  <a:latin typeface="Times New Roman" panose="02020503050405090304" pitchFamily="18" charset="0"/>
                  <a:ea typeface="+mj-ea"/>
                  <a:cs typeface="Times New Roman" panose="02020503050405090304" pitchFamily="18" charset="0"/>
                </a:rPr>
                <a:t>CL</a:t>
              </a:r>
              <a:endParaRPr kumimoji="1" lang="zh-CN" altLang="en-US" dirty="0">
                <a:latin typeface="Times New Roman" panose="02020503050405090304" pitchFamily="18" charset="0"/>
                <a:ea typeface="+mj-ea"/>
                <a:cs typeface="Times New Roman" panose="02020503050405090304" pitchFamily="18" charset="0"/>
              </a:endParaRPr>
            </a:p>
          </p:txBody>
        </p:sp>
        <p:sp>
          <p:nvSpPr>
            <p:cNvPr id="69" name="圆角矩形 68"/>
            <p:cNvSpPr/>
            <p:nvPr/>
          </p:nvSpPr>
          <p:spPr>
            <a:xfrm>
              <a:off x="10197639" y="2882606"/>
              <a:ext cx="1753396" cy="1801906"/>
            </a:xfrm>
            <a:prstGeom prst="roundRect">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Times New Roman" panose="02020503050405090304" pitchFamily="18" charset="0"/>
                  <a:ea typeface="+mj-ea"/>
                  <a:cs typeface="Times New Roman" panose="02020503050405090304" pitchFamily="18" charset="0"/>
                </a:rPr>
                <a:t>硬件设计</a:t>
              </a:r>
              <a:endParaRPr kumimoji="1" lang="en-US" altLang="zh-CN" dirty="0">
                <a:latin typeface="Times New Roman" panose="02020503050405090304" pitchFamily="18" charset="0"/>
                <a:ea typeface="+mj-ea"/>
                <a:cs typeface="Times New Roman" panose="02020503050405090304" pitchFamily="18" charset="0"/>
              </a:endParaRPr>
            </a:p>
            <a:p>
              <a:pPr algn="ctr"/>
              <a:r>
                <a:rPr kumimoji="1" lang="zh-CN" altLang="en-US" sz="1200" dirty="0">
                  <a:latin typeface="Times New Roman" panose="02020503050405090304" pitchFamily="18" charset="0"/>
                  <a:ea typeface="+mj-ea"/>
                  <a:cs typeface="Times New Roman" panose="02020503050405090304" pitchFamily="18" charset="0"/>
                </a:rPr>
                <a:t>高效计算设计</a:t>
              </a:r>
              <a:endParaRPr kumimoji="1" lang="en-US" altLang="zh-CN" sz="1200" dirty="0">
                <a:latin typeface="Times New Roman" panose="02020503050405090304" pitchFamily="18" charset="0"/>
                <a:ea typeface="+mj-ea"/>
                <a:cs typeface="Times New Roman" panose="02020503050405090304" pitchFamily="18" charset="0"/>
              </a:endParaRPr>
            </a:p>
            <a:p>
              <a:pPr algn="ctr"/>
              <a:r>
                <a:rPr kumimoji="1" lang="zh-CN" altLang="en-US" sz="1200" dirty="0">
                  <a:latin typeface="Times New Roman" panose="02020503050405090304" pitchFamily="18" charset="0"/>
                  <a:ea typeface="+mj-ea"/>
                  <a:cs typeface="Times New Roman" panose="02020503050405090304" pitchFamily="18" charset="0"/>
                </a:rPr>
                <a:t>高效访存设计</a:t>
              </a:r>
              <a:endParaRPr kumimoji="1" lang="en-US" altLang="zh-CN" sz="1200" dirty="0">
                <a:latin typeface="Times New Roman" panose="02020503050405090304" pitchFamily="18" charset="0"/>
                <a:ea typeface="+mj-ea"/>
                <a:cs typeface="Times New Roman" panose="02020503050405090304" pitchFamily="18" charset="0"/>
              </a:endParaRPr>
            </a:p>
            <a:p>
              <a:pPr algn="ctr"/>
              <a:r>
                <a:rPr kumimoji="1" lang="en-US" altLang="zh-CN" sz="1200" dirty="0">
                  <a:latin typeface="Times New Roman" panose="02020503050405090304" pitchFamily="18" charset="0"/>
                  <a:ea typeface="+mj-ea"/>
                  <a:cs typeface="Times New Roman" panose="02020503050405090304" pitchFamily="18" charset="0"/>
                </a:rPr>
                <a:t>GPGPU-SIMT</a:t>
              </a:r>
            </a:p>
            <a:p>
              <a:pPr algn="ctr"/>
              <a:r>
                <a:rPr kumimoji="1" lang="en-US" altLang="zh-CN" sz="1200" dirty="0">
                  <a:latin typeface="Times New Roman" panose="02020503050405090304" pitchFamily="18" charset="0"/>
                  <a:ea typeface="+mj-ea"/>
                  <a:cs typeface="Times New Roman" panose="02020503050405090304" pitchFamily="18" charset="0"/>
                </a:rPr>
                <a:t>NPU/AI-DSA</a:t>
              </a:r>
            </a:p>
            <a:p>
              <a:pPr algn="ctr"/>
              <a:r>
                <a:rPr kumimoji="1" lang="en-US" altLang="zh-CN" sz="1200" dirty="0">
                  <a:latin typeface="Times New Roman" panose="02020503050405090304" pitchFamily="18" charset="0"/>
                  <a:ea typeface="+mj-ea"/>
                  <a:cs typeface="Times New Roman" panose="02020503050405090304" pitchFamily="18" charset="0"/>
                </a:rPr>
                <a:t>CPU-</a:t>
              </a:r>
              <a:r>
                <a:rPr kumimoji="1" lang="zh-CN" altLang="en-US" sz="1200" dirty="0">
                  <a:latin typeface="Times New Roman" panose="02020503050405090304" pitchFamily="18" charset="0"/>
                  <a:ea typeface="+mj-ea"/>
                  <a:cs typeface="Times New Roman" panose="02020503050405090304" pitchFamily="18" charset="0"/>
                </a:rPr>
                <a:t>乱序</a:t>
              </a:r>
              <a:r>
                <a:rPr kumimoji="1" lang="en-US" altLang="zh-CN" sz="1200" dirty="0">
                  <a:latin typeface="Times New Roman" panose="02020503050405090304" pitchFamily="18" charset="0"/>
                  <a:ea typeface="+mj-ea"/>
                  <a:cs typeface="Times New Roman" panose="02020503050405090304" pitchFamily="18" charset="0"/>
                </a:rPr>
                <a:t>/</a:t>
              </a:r>
              <a:r>
                <a:rPr kumimoji="1" lang="zh-CN" altLang="en-US" sz="1200" dirty="0">
                  <a:latin typeface="Times New Roman" panose="02020503050405090304" pitchFamily="18" charset="0"/>
                  <a:ea typeface="+mj-ea"/>
                  <a:cs typeface="Times New Roman" panose="02020503050405090304" pitchFamily="18" charset="0"/>
                </a:rPr>
                <a:t>复杂</a:t>
              </a:r>
              <a:endParaRPr kumimoji="1" lang="en-US" altLang="zh-CN" sz="1200" dirty="0">
                <a:latin typeface="Times New Roman" panose="02020503050405090304" pitchFamily="18" charset="0"/>
                <a:ea typeface="+mj-ea"/>
                <a:cs typeface="Times New Roman" panose="02020503050405090304" pitchFamily="18" charset="0"/>
              </a:endParaRPr>
            </a:p>
            <a:p>
              <a:pPr algn="ctr"/>
              <a:r>
                <a:rPr kumimoji="1" lang="en-US" altLang="zh-CN" sz="1200" dirty="0">
                  <a:latin typeface="Times New Roman" panose="02020503050405090304" pitchFamily="18" charset="0"/>
                  <a:ea typeface="+mj-ea"/>
                  <a:cs typeface="Times New Roman" panose="02020503050405090304" pitchFamily="18" charset="0"/>
                </a:rPr>
                <a:t>DSP-VLIW</a:t>
              </a:r>
            </a:p>
            <a:p>
              <a:pPr algn="ctr"/>
              <a:r>
                <a:rPr kumimoji="1" lang="en-US" altLang="zh-CN" sz="1200" dirty="0">
                  <a:latin typeface="Times New Roman" panose="02020503050405090304" pitchFamily="18" charset="0"/>
                  <a:ea typeface="+mj-ea"/>
                  <a:cs typeface="Times New Roman" panose="02020503050405090304" pitchFamily="18" charset="0"/>
                </a:rPr>
                <a:t>FPGA-RTL</a:t>
              </a:r>
              <a:endParaRPr kumimoji="1" lang="zh-CN" altLang="en-US" sz="1200" dirty="0">
                <a:latin typeface="Times New Roman" panose="02020503050405090304" pitchFamily="18" charset="0"/>
                <a:ea typeface="+mj-ea"/>
                <a:cs typeface="Times New Roman" panose="02020503050405090304" pitchFamily="18" charset="0"/>
              </a:endParaRPr>
            </a:p>
          </p:txBody>
        </p:sp>
        <p:sp>
          <p:nvSpPr>
            <p:cNvPr id="70" name="左大括号 69"/>
            <p:cNvSpPr/>
            <p:nvPr/>
          </p:nvSpPr>
          <p:spPr>
            <a:xfrm rot="5400000">
              <a:off x="6419634" y="614857"/>
              <a:ext cx="303028" cy="4257477"/>
            </a:xfrm>
            <a:prstGeom prst="leftBrace">
              <a:avLst>
                <a:gd name="adj1" fmla="val 59363"/>
                <a:gd name="adj2" fmla="val 49684"/>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latin typeface="Times New Roman" panose="02020503050405090304" pitchFamily="18" charset="0"/>
                <a:ea typeface="+mj-ea"/>
                <a:cs typeface="Times New Roman" panose="02020503050405090304" pitchFamily="18" charset="0"/>
              </a:endParaRPr>
            </a:p>
          </p:txBody>
        </p:sp>
        <p:sp>
          <p:nvSpPr>
            <p:cNvPr id="71" name="右箭头 70"/>
            <p:cNvSpPr/>
            <p:nvPr/>
          </p:nvSpPr>
          <p:spPr>
            <a:xfrm>
              <a:off x="2925300" y="3592900"/>
              <a:ext cx="334696" cy="199618"/>
            </a:xfrm>
            <a:prstGeom prst="rightArrow">
              <a:avLst/>
            </a:prstGeom>
            <a:solidFill>
              <a:srgbClr val="FFFF0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503050405090304" pitchFamily="18" charset="0"/>
                <a:ea typeface="+mj-ea"/>
                <a:cs typeface="Times New Roman" panose="02020503050405090304" pitchFamily="18" charset="0"/>
              </a:endParaRPr>
            </a:p>
          </p:txBody>
        </p:sp>
        <p:sp>
          <p:nvSpPr>
            <p:cNvPr id="72" name="右箭头 71"/>
            <p:cNvSpPr/>
            <p:nvPr/>
          </p:nvSpPr>
          <p:spPr>
            <a:xfrm>
              <a:off x="4080397" y="3592900"/>
              <a:ext cx="334696" cy="199618"/>
            </a:xfrm>
            <a:prstGeom prst="rightArrow">
              <a:avLst/>
            </a:prstGeom>
            <a:solidFill>
              <a:srgbClr val="FFFF0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503050405090304" pitchFamily="18" charset="0"/>
                <a:ea typeface="+mj-ea"/>
                <a:cs typeface="Times New Roman" panose="02020503050405090304" pitchFamily="18" charset="0"/>
              </a:endParaRPr>
            </a:p>
          </p:txBody>
        </p:sp>
        <p:sp>
          <p:nvSpPr>
            <p:cNvPr id="73" name="右箭头 72"/>
            <p:cNvSpPr/>
            <p:nvPr/>
          </p:nvSpPr>
          <p:spPr>
            <a:xfrm>
              <a:off x="5247258" y="3604117"/>
              <a:ext cx="334696" cy="199618"/>
            </a:xfrm>
            <a:prstGeom prst="rightArrow">
              <a:avLst/>
            </a:prstGeom>
            <a:solidFill>
              <a:srgbClr val="FFFF0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503050405090304" pitchFamily="18" charset="0"/>
                <a:ea typeface="+mj-ea"/>
                <a:cs typeface="Times New Roman" panose="02020503050405090304" pitchFamily="18" charset="0"/>
              </a:endParaRPr>
            </a:p>
          </p:txBody>
        </p:sp>
        <p:sp>
          <p:nvSpPr>
            <p:cNvPr id="74" name="右箭头 73"/>
            <p:cNvSpPr/>
            <p:nvPr/>
          </p:nvSpPr>
          <p:spPr>
            <a:xfrm>
              <a:off x="6412114" y="3592900"/>
              <a:ext cx="334696" cy="199618"/>
            </a:xfrm>
            <a:prstGeom prst="rightArrow">
              <a:avLst/>
            </a:prstGeom>
            <a:solidFill>
              <a:srgbClr val="FFFF0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503050405090304" pitchFamily="18" charset="0"/>
                <a:ea typeface="+mj-ea"/>
                <a:cs typeface="Times New Roman" panose="02020503050405090304" pitchFamily="18" charset="0"/>
              </a:endParaRPr>
            </a:p>
          </p:txBody>
        </p:sp>
        <p:sp>
          <p:nvSpPr>
            <p:cNvPr id="75" name="右箭头 74"/>
            <p:cNvSpPr/>
            <p:nvPr/>
          </p:nvSpPr>
          <p:spPr>
            <a:xfrm>
              <a:off x="7542990" y="3592900"/>
              <a:ext cx="334696" cy="199618"/>
            </a:xfrm>
            <a:prstGeom prst="rightArrow">
              <a:avLst/>
            </a:prstGeom>
            <a:solidFill>
              <a:srgbClr val="FFFF0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503050405090304" pitchFamily="18" charset="0"/>
                <a:ea typeface="+mj-ea"/>
                <a:cs typeface="Times New Roman" panose="02020503050405090304" pitchFamily="18" charset="0"/>
              </a:endParaRPr>
            </a:p>
          </p:txBody>
        </p:sp>
        <p:sp>
          <p:nvSpPr>
            <p:cNvPr id="76" name="右箭头 75"/>
            <p:cNvSpPr/>
            <p:nvPr/>
          </p:nvSpPr>
          <p:spPr>
            <a:xfrm>
              <a:off x="8722308" y="3603370"/>
              <a:ext cx="334696" cy="199618"/>
            </a:xfrm>
            <a:prstGeom prst="rightArrow">
              <a:avLst/>
            </a:prstGeom>
            <a:solidFill>
              <a:srgbClr val="FFFF0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503050405090304" pitchFamily="18" charset="0"/>
                <a:ea typeface="+mj-ea"/>
                <a:cs typeface="Times New Roman" panose="02020503050405090304" pitchFamily="18" charset="0"/>
              </a:endParaRPr>
            </a:p>
          </p:txBody>
        </p:sp>
        <p:sp>
          <p:nvSpPr>
            <p:cNvPr id="77" name="右箭头 76"/>
            <p:cNvSpPr/>
            <p:nvPr/>
          </p:nvSpPr>
          <p:spPr>
            <a:xfrm>
              <a:off x="9870195" y="3592900"/>
              <a:ext cx="334696" cy="199618"/>
            </a:xfrm>
            <a:prstGeom prst="rightArrow">
              <a:avLst/>
            </a:prstGeom>
            <a:solidFill>
              <a:srgbClr val="FFFF0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503050405090304" pitchFamily="18" charset="0"/>
                <a:ea typeface="+mj-ea"/>
                <a:cs typeface="Times New Roman" panose="02020503050405090304" pitchFamily="18" charset="0"/>
              </a:endParaRPr>
            </a:p>
          </p:txBody>
        </p:sp>
        <p:cxnSp>
          <p:nvCxnSpPr>
            <p:cNvPr id="78" name="直线箭头连接符 77"/>
            <p:cNvCxnSpPr/>
            <p:nvPr/>
          </p:nvCxnSpPr>
          <p:spPr>
            <a:xfrm flipV="1">
              <a:off x="8913947" y="1128197"/>
              <a:ext cx="0" cy="2367590"/>
            </a:xfrm>
            <a:prstGeom prst="straightConnector1">
              <a:avLst/>
            </a:prstGeom>
            <a:ln w="381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79" name="直线箭头连接符 78"/>
            <p:cNvCxnSpPr/>
            <p:nvPr/>
          </p:nvCxnSpPr>
          <p:spPr>
            <a:xfrm flipV="1">
              <a:off x="3070815" y="1609149"/>
              <a:ext cx="12661" cy="2014100"/>
            </a:xfrm>
            <a:prstGeom prst="straightConnector1">
              <a:avLst/>
            </a:prstGeom>
            <a:ln w="38100">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80" name="椭圆 79"/>
            <p:cNvSpPr/>
            <p:nvPr/>
          </p:nvSpPr>
          <p:spPr>
            <a:xfrm>
              <a:off x="9057003" y="5008759"/>
              <a:ext cx="2801063" cy="507831"/>
            </a:xfrm>
            <a:prstGeom prst="ellipse">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Times New Roman" panose="02020503050405090304" pitchFamily="18" charset="0"/>
                  <a:ea typeface="+mj-ea"/>
                  <a:cs typeface="Times New Roman" panose="02020503050405090304" pitchFamily="18" charset="0"/>
                </a:rPr>
                <a:t>最优执行序列</a:t>
              </a:r>
              <a:r>
                <a:rPr kumimoji="1" lang="en-US" altLang="zh-CN" sz="1200" dirty="0">
                  <a:latin typeface="Times New Roman" panose="02020503050405090304" pitchFamily="18" charset="0"/>
                  <a:ea typeface="+mj-ea"/>
                  <a:cs typeface="Times New Roman" panose="02020503050405090304" pitchFamily="18" charset="0"/>
                </a:rPr>
                <a:t>/</a:t>
              </a:r>
              <a:r>
                <a:rPr kumimoji="1" lang="zh-CN" altLang="en-US" sz="1200" dirty="0">
                  <a:latin typeface="Times New Roman" panose="02020503050405090304" pitchFamily="18" charset="0"/>
                  <a:ea typeface="+mj-ea"/>
                  <a:cs typeface="Times New Roman" panose="02020503050405090304" pitchFamily="18" charset="0"/>
                </a:rPr>
                <a:t>访存序列</a:t>
              </a:r>
            </a:p>
          </p:txBody>
        </p:sp>
        <p:sp>
          <p:nvSpPr>
            <p:cNvPr id="81" name="椭圆 80"/>
            <p:cNvSpPr/>
            <p:nvPr/>
          </p:nvSpPr>
          <p:spPr>
            <a:xfrm>
              <a:off x="7887444" y="5008759"/>
              <a:ext cx="913269" cy="507831"/>
            </a:xfrm>
            <a:prstGeom prst="ellipse">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a:latin typeface="Times New Roman" panose="02020503050405090304" pitchFamily="18" charset="0"/>
                  <a:ea typeface="+mj-ea"/>
                  <a:cs typeface="Times New Roman" panose="02020503050405090304" pitchFamily="18" charset="0"/>
                </a:rPr>
                <a:t>最优指令流水</a:t>
              </a:r>
            </a:p>
          </p:txBody>
        </p:sp>
        <p:sp>
          <p:nvSpPr>
            <p:cNvPr id="82" name="椭圆 81"/>
            <p:cNvSpPr/>
            <p:nvPr/>
          </p:nvSpPr>
          <p:spPr>
            <a:xfrm>
              <a:off x="6710271" y="4978364"/>
              <a:ext cx="913269" cy="507831"/>
            </a:xfrm>
            <a:prstGeom prst="ellipse">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a:latin typeface="Times New Roman" panose="02020503050405090304" pitchFamily="18" charset="0"/>
                  <a:ea typeface="+mj-ea"/>
                  <a:cs typeface="Times New Roman" panose="02020503050405090304" pitchFamily="18" charset="0"/>
                </a:rPr>
                <a:t>有限资源下的最简计算</a:t>
              </a:r>
            </a:p>
          </p:txBody>
        </p:sp>
        <p:sp>
          <p:nvSpPr>
            <p:cNvPr id="83" name="椭圆 82"/>
            <p:cNvSpPr/>
            <p:nvPr/>
          </p:nvSpPr>
          <p:spPr>
            <a:xfrm>
              <a:off x="5564336" y="4973116"/>
              <a:ext cx="913269" cy="507831"/>
            </a:xfrm>
            <a:prstGeom prst="ellipse">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a:latin typeface="Times New Roman" panose="02020503050405090304" pitchFamily="18" charset="0"/>
                  <a:ea typeface="+mj-ea"/>
                  <a:cs typeface="Times New Roman" panose="02020503050405090304" pitchFamily="18" charset="0"/>
                </a:rPr>
                <a:t>无限资源下的最简计算</a:t>
              </a:r>
            </a:p>
          </p:txBody>
        </p:sp>
        <p:sp>
          <p:nvSpPr>
            <p:cNvPr id="84" name="椭圆 83"/>
            <p:cNvSpPr/>
            <p:nvPr/>
          </p:nvSpPr>
          <p:spPr>
            <a:xfrm>
              <a:off x="3060351" y="4967308"/>
              <a:ext cx="1463202" cy="507831"/>
            </a:xfrm>
            <a:prstGeom prst="ellipse">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 dirty="0">
                  <a:latin typeface="Times New Roman" panose="02020503050405090304" pitchFamily="18" charset="0"/>
                  <a:ea typeface="+mj-ea"/>
                  <a:cs typeface="Times New Roman" panose="02020503050405090304" pitchFamily="18" charset="0"/>
                </a:rPr>
                <a:t>提高计算</a:t>
              </a:r>
              <a:r>
                <a:rPr kumimoji="1" lang="en-US" altLang="zh-CN" sz="800" dirty="0">
                  <a:latin typeface="Times New Roman" panose="02020503050405090304" pitchFamily="18" charset="0"/>
                  <a:ea typeface="+mj-ea"/>
                  <a:cs typeface="Times New Roman" panose="02020503050405090304" pitchFamily="18" charset="0"/>
                </a:rPr>
                <a:t>/</a:t>
              </a:r>
              <a:r>
                <a:rPr kumimoji="1" lang="zh-CN" altLang="en-US" sz="800" dirty="0">
                  <a:latin typeface="Times New Roman" panose="02020503050405090304" pitchFamily="18" charset="0"/>
                  <a:ea typeface="+mj-ea"/>
                  <a:cs typeface="Times New Roman" panose="02020503050405090304" pitchFamily="18" charset="0"/>
                </a:rPr>
                <a:t>访存效率</a:t>
              </a:r>
              <a:endParaRPr kumimoji="1" lang="en-US" altLang="zh-CN" sz="800" dirty="0">
                <a:latin typeface="Times New Roman" panose="02020503050405090304" pitchFamily="18" charset="0"/>
                <a:ea typeface="+mj-ea"/>
                <a:cs typeface="Times New Roman" panose="02020503050405090304" pitchFamily="18" charset="0"/>
              </a:endParaRPr>
            </a:p>
            <a:p>
              <a:r>
                <a:rPr kumimoji="1" lang="zh-CN" altLang="en-US" sz="800" dirty="0">
                  <a:latin typeface="Times New Roman" panose="02020503050405090304" pitchFamily="18" charset="0"/>
                  <a:ea typeface="+mj-ea"/>
                  <a:cs typeface="Times New Roman" panose="02020503050405090304" pitchFamily="18" charset="0"/>
                </a:rPr>
                <a:t>降低整体功耗</a:t>
              </a:r>
              <a:endParaRPr kumimoji="1" lang="en-US" altLang="zh-CN" sz="800" dirty="0">
                <a:latin typeface="Times New Roman" panose="02020503050405090304" pitchFamily="18" charset="0"/>
                <a:ea typeface="+mj-ea"/>
                <a:cs typeface="Times New Roman" panose="02020503050405090304" pitchFamily="18" charset="0"/>
              </a:endParaRPr>
            </a:p>
            <a:p>
              <a:r>
                <a:rPr kumimoji="1" lang="zh-CN" altLang="en-US" sz="800" dirty="0">
                  <a:latin typeface="Times New Roman" panose="02020503050405090304" pitchFamily="18" charset="0"/>
                  <a:ea typeface="+mj-ea"/>
                  <a:cs typeface="Times New Roman" panose="02020503050405090304" pitchFamily="18" charset="0"/>
                </a:rPr>
                <a:t>传统编译器友好</a:t>
              </a:r>
              <a:endParaRPr kumimoji="1" lang="en-US" altLang="zh-CN" sz="800" dirty="0">
                <a:latin typeface="Times New Roman" panose="02020503050405090304" pitchFamily="18" charset="0"/>
                <a:ea typeface="+mj-ea"/>
                <a:cs typeface="Times New Roman" panose="02020503050405090304" pitchFamily="18" charset="0"/>
              </a:endParaRPr>
            </a:p>
          </p:txBody>
        </p:sp>
        <p:sp>
          <p:nvSpPr>
            <p:cNvPr id="85" name="椭圆 84"/>
            <p:cNvSpPr/>
            <p:nvPr/>
          </p:nvSpPr>
          <p:spPr>
            <a:xfrm>
              <a:off x="1795599" y="4969633"/>
              <a:ext cx="1246733" cy="502414"/>
            </a:xfrm>
            <a:prstGeom prst="ellipse">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900" dirty="0">
                  <a:latin typeface="Times New Roman" panose="02020503050405090304" pitchFamily="18" charset="0"/>
                  <a:ea typeface="+mj-ea"/>
                  <a:cs typeface="Times New Roman" panose="02020503050405090304" pitchFamily="18" charset="0"/>
                </a:rPr>
                <a:t>AI</a:t>
              </a:r>
              <a:r>
                <a:rPr kumimoji="1" lang="zh-CN" altLang="en-US" sz="900" dirty="0">
                  <a:latin typeface="Times New Roman" panose="02020503050405090304" pitchFamily="18" charset="0"/>
                  <a:ea typeface="+mj-ea"/>
                  <a:cs typeface="Times New Roman" panose="02020503050405090304" pitchFamily="18" charset="0"/>
                </a:rPr>
                <a:t>编译器友好</a:t>
              </a:r>
            </a:p>
          </p:txBody>
        </p:sp>
        <p:sp>
          <p:nvSpPr>
            <p:cNvPr id="86" name="椭圆 85"/>
            <p:cNvSpPr/>
            <p:nvPr/>
          </p:nvSpPr>
          <p:spPr>
            <a:xfrm>
              <a:off x="255913" y="4961210"/>
              <a:ext cx="1307020" cy="502414"/>
            </a:xfrm>
            <a:prstGeom prst="ellipse">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800" dirty="0">
                  <a:latin typeface="Times New Roman" panose="02020503050405090304" pitchFamily="18" charset="0"/>
                  <a:ea typeface="+mj-ea"/>
                  <a:cs typeface="Times New Roman" panose="02020503050405090304" pitchFamily="18" charset="0"/>
                </a:rPr>
                <a:t>最低运算复杂度</a:t>
              </a:r>
              <a:endParaRPr kumimoji="1" lang="en-US" altLang="zh-CN" sz="800" dirty="0">
                <a:latin typeface="Times New Roman" panose="02020503050405090304" pitchFamily="18" charset="0"/>
                <a:ea typeface="+mj-ea"/>
                <a:cs typeface="Times New Roman" panose="02020503050405090304" pitchFamily="18" charset="0"/>
              </a:endParaRPr>
            </a:p>
            <a:p>
              <a:r>
                <a:rPr kumimoji="1" lang="zh-CN" altLang="en-US" sz="800" dirty="0">
                  <a:latin typeface="Times New Roman" panose="02020503050405090304" pitchFamily="18" charset="0"/>
                  <a:ea typeface="+mj-ea"/>
                  <a:cs typeface="Times New Roman" panose="02020503050405090304" pitchFamily="18" charset="0"/>
                </a:rPr>
                <a:t>最低访存复杂度</a:t>
              </a:r>
            </a:p>
          </p:txBody>
        </p:sp>
        <p:sp>
          <p:nvSpPr>
            <p:cNvPr id="87" name="上箭头 86"/>
            <p:cNvSpPr/>
            <p:nvPr/>
          </p:nvSpPr>
          <p:spPr>
            <a:xfrm>
              <a:off x="8228323" y="5530371"/>
              <a:ext cx="231510" cy="785595"/>
            </a:xfrm>
            <a:prstGeom prst="upArrow">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Times New Roman" panose="02020503050405090304" pitchFamily="18" charset="0"/>
                <a:ea typeface="+mj-ea"/>
                <a:cs typeface="Times New Roman" panose="02020503050405090304" pitchFamily="18" charset="0"/>
              </a:endParaRPr>
            </a:p>
          </p:txBody>
        </p:sp>
        <p:sp>
          <p:nvSpPr>
            <p:cNvPr id="88" name="上弧形箭头 87"/>
            <p:cNvSpPr/>
            <p:nvPr/>
          </p:nvSpPr>
          <p:spPr>
            <a:xfrm>
              <a:off x="2203853" y="5503226"/>
              <a:ext cx="1532964" cy="304800"/>
            </a:xfrm>
            <a:prstGeom prst="curvedUpArrow">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2"/>
                </a:solidFill>
                <a:latin typeface="Times New Roman" panose="02020503050405090304" pitchFamily="18" charset="0"/>
                <a:ea typeface="+mj-ea"/>
                <a:cs typeface="Times New Roman" panose="02020503050405090304" pitchFamily="18" charset="0"/>
              </a:endParaRPr>
            </a:p>
          </p:txBody>
        </p:sp>
        <p:sp>
          <p:nvSpPr>
            <p:cNvPr id="89" name="上弧形箭头 88"/>
            <p:cNvSpPr/>
            <p:nvPr/>
          </p:nvSpPr>
          <p:spPr>
            <a:xfrm>
              <a:off x="2171132" y="5624214"/>
              <a:ext cx="2676535" cy="369090"/>
            </a:xfrm>
            <a:prstGeom prst="curvedUpArrow">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2"/>
                </a:solidFill>
                <a:latin typeface="Times New Roman" panose="02020503050405090304" pitchFamily="18" charset="0"/>
                <a:ea typeface="+mj-ea"/>
                <a:cs typeface="Times New Roman" panose="02020503050405090304" pitchFamily="18" charset="0"/>
              </a:endParaRPr>
            </a:p>
          </p:txBody>
        </p:sp>
        <p:sp>
          <p:nvSpPr>
            <p:cNvPr id="90" name="上弧形箭头 89"/>
            <p:cNvSpPr/>
            <p:nvPr/>
          </p:nvSpPr>
          <p:spPr>
            <a:xfrm>
              <a:off x="2158170" y="5784257"/>
              <a:ext cx="3881803" cy="369090"/>
            </a:xfrm>
            <a:prstGeom prst="curvedUpArrow">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2"/>
                </a:solidFill>
                <a:latin typeface="Times New Roman" panose="02020503050405090304" pitchFamily="18" charset="0"/>
                <a:ea typeface="+mj-ea"/>
                <a:cs typeface="Times New Roman" panose="02020503050405090304" pitchFamily="18" charset="0"/>
              </a:endParaRPr>
            </a:p>
          </p:txBody>
        </p:sp>
        <p:sp>
          <p:nvSpPr>
            <p:cNvPr id="91" name="上弧形箭头 90"/>
            <p:cNvSpPr/>
            <p:nvPr/>
          </p:nvSpPr>
          <p:spPr>
            <a:xfrm>
              <a:off x="2171132" y="5935339"/>
              <a:ext cx="6057191" cy="369090"/>
            </a:xfrm>
            <a:prstGeom prst="curvedUpArrow">
              <a:avLst/>
            </a:prstGeom>
            <a:solidFill>
              <a:schemeClr val="accent2"/>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2"/>
                </a:solidFill>
                <a:latin typeface="Times New Roman" panose="02020503050405090304" pitchFamily="18" charset="0"/>
                <a:ea typeface="+mj-ea"/>
                <a:cs typeface="Times New Roman" panose="02020503050405090304" pitchFamily="18" charset="0"/>
              </a:endParaRPr>
            </a:p>
          </p:txBody>
        </p:sp>
        <p:sp>
          <p:nvSpPr>
            <p:cNvPr id="92" name="文本框 91"/>
            <p:cNvSpPr txBox="1"/>
            <p:nvPr/>
          </p:nvSpPr>
          <p:spPr>
            <a:xfrm>
              <a:off x="2819022" y="5565866"/>
              <a:ext cx="659207" cy="261610"/>
            </a:xfrm>
            <a:prstGeom prst="rect">
              <a:avLst/>
            </a:prstGeom>
            <a:noFill/>
          </p:spPr>
          <p:txBody>
            <a:bodyPr wrap="square" rtlCol="0">
              <a:spAutoFit/>
            </a:bodyPr>
            <a:lstStyle/>
            <a:p>
              <a:r>
                <a:rPr kumimoji="1" lang="en-US" altLang="zh-CN" sz="1050" dirty="0">
                  <a:latin typeface="Times New Roman" panose="02020503050405090304" pitchFamily="18" charset="0"/>
                  <a:ea typeface="+mj-ea"/>
                  <a:cs typeface="Times New Roman" panose="02020503050405090304" pitchFamily="18" charset="0"/>
                </a:rPr>
                <a:t>Halide</a:t>
              </a:r>
              <a:endParaRPr kumimoji="1" lang="zh-CN" altLang="en-US" sz="1200" dirty="0">
                <a:latin typeface="Times New Roman" panose="02020503050405090304" pitchFamily="18" charset="0"/>
                <a:ea typeface="+mj-ea"/>
                <a:cs typeface="Times New Roman" panose="02020503050405090304" pitchFamily="18" charset="0"/>
              </a:endParaRPr>
            </a:p>
          </p:txBody>
        </p:sp>
        <p:sp>
          <p:nvSpPr>
            <p:cNvPr id="93" name="文本框 92"/>
            <p:cNvSpPr txBox="1"/>
            <p:nvPr/>
          </p:nvSpPr>
          <p:spPr>
            <a:xfrm>
              <a:off x="4641976" y="5882867"/>
              <a:ext cx="659207" cy="261610"/>
            </a:xfrm>
            <a:prstGeom prst="rect">
              <a:avLst/>
            </a:prstGeom>
            <a:noFill/>
          </p:spPr>
          <p:txBody>
            <a:bodyPr wrap="square" rtlCol="0">
              <a:spAutoFit/>
            </a:bodyPr>
            <a:lstStyle/>
            <a:p>
              <a:r>
                <a:rPr kumimoji="1" lang="en-US" altLang="zh-CN" sz="1050" dirty="0">
                  <a:latin typeface="Times New Roman" panose="02020503050405090304" pitchFamily="18" charset="0"/>
                  <a:ea typeface="+mj-ea"/>
                  <a:cs typeface="Times New Roman" panose="02020503050405090304" pitchFamily="18" charset="0"/>
                </a:rPr>
                <a:t>MLIR</a:t>
              </a:r>
              <a:endParaRPr kumimoji="1" lang="zh-CN" altLang="en-US" sz="1200" dirty="0">
                <a:latin typeface="Times New Roman" panose="02020503050405090304" pitchFamily="18" charset="0"/>
                <a:ea typeface="+mj-ea"/>
                <a:cs typeface="Times New Roman" panose="02020503050405090304" pitchFamily="18" charset="0"/>
              </a:endParaRPr>
            </a:p>
          </p:txBody>
        </p:sp>
        <p:sp>
          <p:nvSpPr>
            <p:cNvPr id="94" name="文本框 93"/>
            <p:cNvSpPr txBox="1"/>
            <p:nvPr/>
          </p:nvSpPr>
          <p:spPr>
            <a:xfrm>
              <a:off x="5612372" y="6067943"/>
              <a:ext cx="1429711" cy="246221"/>
            </a:xfrm>
            <a:prstGeom prst="rect">
              <a:avLst/>
            </a:prstGeom>
            <a:noFill/>
          </p:spPr>
          <p:txBody>
            <a:bodyPr wrap="square" rtlCol="0">
              <a:spAutoFit/>
            </a:bodyPr>
            <a:lstStyle/>
            <a:p>
              <a:r>
                <a:rPr kumimoji="1" lang="en-US" altLang="zh-CN" sz="1000" dirty="0" err="1">
                  <a:latin typeface="Times New Roman" panose="02020503050405090304" pitchFamily="18" charset="0"/>
                  <a:ea typeface="+mj-ea"/>
                  <a:cs typeface="Times New Roman" panose="02020503050405090304" pitchFamily="18" charset="0"/>
                </a:rPr>
                <a:t>cuDNN</a:t>
              </a:r>
              <a:r>
                <a:rPr kumimoji="1" lang="zh-CN" altLang="en-US" sz="1000" dirty="0">
                  <a:latin typeface="Times New Roman" panose="02020503050405090304" pitchFamily="18" charset="0"/>
                  <a:ea typeface="+mj-ea"/>
                  <a:cs typeface="Times New Roman" panose="02020503050405090304" pitchFamily="18" charset="0"/>
                </a:rPr>
                <a:t> </a:t>
              </a:r>
              <a:r>
                <a:rPr kumimoji="1" lang="en-US" altLang="zh-CN" sz="1000" dirty="0">
                  <a:latin typeface="Times New Roman" panose="02020503050405090304" pitchFamily="18" charset="0"/>
                  <a:ea typeface="+mj-ea"/>
                  <a:cs typeface="Times New Roman" panose="02020503050405090304" pitchFamily="18" charset="0"/>
                </a:rPr>
                <a:t>/</a:t>
              </a:r>
              <a:r>
                <a:rPr kumimoji="1" lang="zh-CN" altLang="en-US" sz="1000" dirty="0">
                  <a:latin typeface="Times New Roman" panose="02020503050405090304" pitchFamily="18" charset="0"/>
                  <a:ea typeface="+mj-ea"/>
                  <a:cs typeface="Times New Roman" panose="02020503050405090304" pitchFamily="18" charset="0"/>
                </a:rPr>
                <a:t> </a:t>
              </a:r>
              <a:r>
                <a:rPr kumimoji="1" lang="en-US" altLang="zh-CN" sz="1000" dirty="0" err="1">
                  <a:latin typeface="Times New Roman" panose="02020503050405090304" pitchFamily="18" charset="0"/>
                  <a:ea typeface="+mj-ea"/>
                  <a:cs typeface="Times New Roman" panose="02020503050405090304" pitchFamily="18" charset="0"/>
                </a:rPr>
                <a:t>cuBLAS</a:t>
              </a:r>
              <a:endParaRPr kumimoji="1" lang="zh-CN" altLang="en-US" sz="1000" dirty="0">
                <a:latin typeface="Times New Roman" panose="02020503050405090304" pitchFamily="18" charset="0"/>
                <a:ea typeface="+mj-ea"/>
                <a:cs typeface="Times New Roman" panose="02020503050405090304" pitchFamily="18" charset="0"/>
              </a:endParaRPr>
            </a:p>
          </p:txBody>
        </p:sp>
        <p:sp>
          <p:nvSpPr>
            <p:cNvPr id="95" name="文本框 94"/>
            <p:cNvSpPr txBox="1"/>
            <p:nvPr/>
          </p:nvSpPr>
          <p:spPr>
            <a:xfrm>
              <a:off x="3278054" y="2341865"/>
              <a:ext cx="874244" cy="461665"/>
            </a:xfrm>
            <a:prstGeom prst="rect">
              <a:avLst/>
            </a:prstGeom>
            <a:noFill/>
          </p:spPr>
          <p:txBody>
            <a:bodyPr wrap="square" rtlCol="0">
              <a:spAutoFit/>
            </a:bodyPr>
            <a:lstStyle/>
            <a:p>
              <a:r>
                <a:rPr kumimoji="1" lang="en-US" altLang="zh-CN" sz="1200" dirty="0">
                  <a:latin typeface="Times New Roman" panose="02020503050405090304" pitchFamily="18" charset="0"/>
                  <a:ea typeface="+mj-ea"/>
                  <a:cs typeface="Times New Roman" panose="02020503050405090304" pitchFamily="18" charset="0"/>
                </a:rPr>
                <a:t>Aten</a:t>
              </a:r>
            </a:p>
            <a:p>
              <a:r>
                <a:rPr kumimoji="1" lang="en-US" altLang="zh-CN" sz="1200" dirty="0">
                  <a:latin typeface="Times New Roman" panose="02020503050405090304" pitchFamily="18" charset="0"/>
                  <a:ea typeface="+mj-ea"/>
                  <a:cs typeface="Times New Roman" panose="02020503050405090304" pitchFamily="18" charset="0"/>
                </a:rPr>
                <a:t>Cutlass</a:t>
              </a:r>
              <a:r>
                <a:rPr kumimoji="1" lang="zh-CN" altLang="en-US" sz="1200" dirty="0">
                  <a:latin typeface="Times New Roman" panose="02020503050405090304" pitchFamily="18" charset="0"/>
                  <a:ea typeface="+mj-ea"/>
                  <a:cs typeface="Times New Roman" panose="02020503050405090304" pitchFamily="18" charset="0"/>
                </a:rPr>
                <a:t> </a:t>
              </a:r>
            </a:p>
          </p:txBody>
        </p:sp>
        <p:sp>
          <p:nvSpPr>
            <p:cNvPr id="96" name="左右箭头 95"/>
            <p:cNvSpPr/>
            <p:nvPr/>
          </p:nvSpPr>
          <p:spPr>
            <a:xfrm>
              <a:off x="277738" y="1147474"/>
              <a:ext cx="8491631" cy="50102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Times New Roman" panose="02020503050405090304" pitchFamily="18" charset="0"/>
                  <a:ea typeface="+mj-ea"/>
                  <a:cs typeface="Times New Roman" panose="02020503050405090304" pitchFamily="18" charset="0"/>
                </a:rPr>
                <a:t>软件优化</a:t>
              </a:r>
            </a:p>
          </p:txBody>
        </p:sp>
        <p:sp>
          <p:nvSpPr>
            <p:cNvPr id="97" name="左右箭头 96"/>
            <p:cNvSpPr/>
            <p:nvPr/>
          </p:nvSpPr>
          <p:spPr>
            <a:xfrm>
              <a:off x="9032066" y="1147473"/>
              <a:ext cx="2887296" cy="50102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Times New Roman" panose="02020503050405090304" pitchFamily="18" charset="0"/>
                  <a:ea typeface="+mj-ea"/>
                  <a:cs typeface="Times New Roman" panose="02020503050405090304" pitchFamily="18" charset="0"/>
                </a:rPr>
                <a:t>硬件优化</a:t>
              </a:r>
            </a:p>
          </p:txBody>
        </p:sp>
        <p:sp>
          <p:nvSpPr>
            <p:cNvPr id="98" name="左右箭头 97"/>
            <p:cNvSpPr/>
            <p:nvPr/>
          </p:nvSpPr>
          <p:spPr>
            <a:xfrm>
              <a:off x="277737" y="1729768"/>
              <a:ext cx="2749373" cy="501024"/>
            </a:xfrm>
            <a:prstGeom prst="leftRightArrow">
              <a:avLst/>
            </a:prstGeom>
            <a:solidFill>
              <a:srgbClr val="FFC00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Times New Roman" panose="02020503050405090304" pitchFamily="18" charset="0"/>
                  <a:ea typeface="+mj-ea"/>
                  <a:cs typeface="Times New Roman" panose="02020503050405090304" pitchFamily="18" charset="0"/>
                </a:rPr>
                <a:t>上层 接口</a:t>
              </a:r>
              <a:r>
                <a:rPr kumimoji="1" lang="en-US" altLang="zh-CN" sz="1400" dirty="0">
                  <a:latin typeface="Times New Roman" panose="02020503050405090304" pitchFamily="18" charset="0"/>
                  <a:ea typeface="+mj-ea"/>
                  <a:cs typeface="Times New Roman" panose="02020503050405090304" pitchFamily="18" charset="0"/>
                </a:rPr>
                <a:t>/</a:t>
              </a:r>
              <a:r>
                <a:rPr kumimoji="1" lang="zh-CN" altLang="en-US" sz="1400" dirty="0">
                  <a:latin typeface="Times New Roman" panose="02020503050405090304" pitchFamily="18" charset="0"/>
                  <a:ea typeface="+mj-ea"/>
                  <a:cs typeface="Times New Roman" panose="02020503050405090304" pitchFamily="18" charset="0"/>
                </a:rPr>
                <a:t>计算图 优化</a:t>
              </a:r>
            </a:p>
          </p:txBody>
        </p:sp>
        <p:sp>
          <p:nvSpPr>
            <p:cNvPr id="99" name="左右箭头 98"/>
            <p:cNvSpPr/>
            <p:nvPr/>
          </p:nvSpPr>
          <p:spPr>
            <a:xfrm>
              <a:off x="3259996" y="1727711"/>
              <a:ext cx="5508300" cy="501024"/>
            </a:xfrm>
            <a:prstGeom prst="leftRightArrow">
              <a:avLst/>
            </a:prstGeom>
            <a:solidFill>
              <a:srgbClr val="FFC000"/>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Times New Roman" panose="02020503050405090304" pitchFamily="18" charset="0"/>
                  <a:ea typeface="+mj-ea"/>
                  <a:cs typeface="Times New Roman" panose="02020503050405090304" pitchFamily="18" charset="0"/>
                </a:rPr>
                <a:t>底层 高性能</a:t>
              </a:r>
              <a:r>
                <a:rPr kumimoji="1" lang="en-US" altLang="zh-CN" sz="1400" dirty="0">
                  <a:latin typeface="Times New Roman" panose="02020503050405090304" pitchFamily="18" charset="0"/>
                  <a:ea typeface="+mj-ea"/>
                  <a:cs typeface="Times New Roman" panose="02020503050405090304" pitchFamily="18" charset="0"/>
                </a:rPr>
                <a:t>/</a:t>
              </a:r>
              <a:r>
                <a:rPr kumimoji="1" lang="zh-CN" altLang="en-US" sz="1400" dirty="0">
                  <a:latin typeface="Times New Roman" panose="02020503050405090304" pitchFamily="18" charset="0"/>
                  <a:ea typeface="+mj-ea"/>
                  <a:cs typeface="Times New Roman" panose="02020503050405090304" pitchFamily="18" charset="0"/>
                </a:rPr>
                <a:t>机器学习 计算库优化</a:t>
              </a:r>
            </a:p>
          </p:txBody>
        </p:sp>
        <p:sp>
          <p:nvSpPr>
            <p:cNvPr id="100" name="圆角矩形 99"/>
            <p:cNvSpPr/>
            <p:nvPr/>
          </p:nvSpPr>
          <p:spPr>
            <a:xfrm>
              <a:off x="8155982" y="575000"/>
              <a:ext cx="1515929" cy="439270"/>
            </a:xfrm>
            <a:prstGeom prst="roundRect">
              <a:avLst/>
            </a:prstGeom>
            <a:solidFill>
              <a:schemeClr val="accent5"/>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latin typeface="Times New Roman" panose="02020503050405090304" pitchFamily="18" charset="0"/>
                  <a:ea typeface="+mj-ea"/>
                  <a:cs typeface="Times New Roman" panose="02020503050405090304" pitchFamily="18" charset="0"/>
                </a:rPr>
                <a:t>软硬件优化交汇点</a:t>
              </a:r>
            </a:p>
          </p:txBody>
        </p:sp>
        <p:sp>
          <p:nvSpPr>
            <p:cNvPr id="101" name="圆角矩形 100"/>
            <p:cNvSpPr/>
            <p:nvPr/>
          </p:nvSpPr>
          <p:spPr>
            <a:xfrm>
              <a:off x="6175741" y="2160059"/>
              <a:ext cx="807441" cy="391978"/>
            </a:xfrm>
            <a:prstGeom prst="roundRect">
              <a:avLst/>
            </a:prstGeom>
            <a:solidFill>
              <a:schemeClr val="accent5"/>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Times New Roman" panose="02020503050405090304" pitchFamily="18" charset="0"/>
                  <a:ea typeface="+mj-ea"/>
                  <a:cs typeface="Times New Roman" panose="02020503050405090304" pitchFamily="18" charset="0"/>
                </a:rPr>
                <a:t>编译器</a:t>
              </a:r>
            </a:p>
          </p:txBody>
        </p:sp>
        <p:sp>
          <p:nvSpPr>
            <p:cNvPr id="102" name="圆角矩形 101"/>
            <p:cNvSpPr/>
            <p:nvPr/>
          </p:nvSpPr>
          <p:spPr>
            <a:xfrm>
              <a:off x="7830826" y="6354677"/>
              <a:ext cx="1026503" cy="394510"/>
            </a:xfrm>
            <a:prstGeom prst="roundRect">
              <a:avLst/>
            </a:prstGeom>
            <a:solidFill>
              <a:schemeClr val="accent5"/>
            </a:solidFill>
            <a:ln w="3175">
              <a:solidFill>
                <a:srgbClr val="1A2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b="1" dirty="0">
                  <a:latin typeface="Times New Roman" panose="02020503050405090304" pitchFamily="18" charset="0"/>
                  <a:ea typeface="+mj-ea"/>
                  <a:cs typeface="Times New Roman" panose="02020503050405090304" pitchFamily="18" charset="0"/>
                </a:rPr>
                <a:t>软件优化的最终目标</a:t>
              </a:r>
            </a:p>
          </p:txBody>
        </p:sp>
        <p:sp>
          <p:nvSpPr>
            <p:cNvPr id="103" name="圆角矩形 102"/>
            <p:cNvSpPr/>
            <p:nvPr/>
          </p:nvSpPr>
          <p:spPr>
            <a:xfrm>
              <a:off x="594611" y="3528125"/>
              <a:ext cx="613369" cy="793825"/>
            </a:xfrm>
            <a:prstGeom prst="roundRect">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atin typeface="Times New Roman" panose="02020503050405090304" pitchFamily="18" charset="0"/>
                  <a:ea typeface="+mj-ea"/>
                  <a:cs typeface="Times New Roman" panose="02020503050405090304" pitchFamily="18" charset="0"/>
                </a:rPr>
                <a:t>推理</a:t>
              </a:r>
              <a:endParaRPr kumimoji="1" lang="en-US" altLang="zh-CN" sz="1600" dirty="0">
                <a:latin typeface="Times New Roman" panose="02020503050405090304" pitchFamily="18" charset="0"/>
                <a:ea typeface="+mj-ea"/>
                <a:cs typeface="Times New Roman" panose="02020503050405090304" pitchFamily="18" charset="0"/>
              </a:endParaRPr>
            </a:p>
            <a:p>
              <a:pPr algn="ctr"/>
              <a:r>
                <a:rPr kumimoji="1" lang="en-US" altLang="zh-CN" sz="1050" dirty="0">
                  <a:latin typeface="Times New Roman" panose="02020503050405090304" pitchFamily="18" charset="0"/>
                  <a:ea typeface="+mj-ea"/>
                  <a:cs typeface="Times New Roman" panose="02020503050405090304" pitchFamily="18" charset="0"/>
                </a:rPr>
                <a:t>Infra</a:t>
              </a:r>
              <a:endParaRPr kumimoji="1" lang="zh-CN" altLang="en-US" sz="1050" dirty="0">
                <a:latin typeface="Times New Roman" panose="02020503050405090304" pitchFamily="18" charset="0"/>
                <a:ea typeface="+mj-ea"/>
                <a:cs typeface="Times New Roman" panose="02020503050405090304" pitchFamily="18" charset="0"/>
              </a:endParaRPr>
            </a:p>
          </p:txBody>
        </p:sp>
        <p:sp>
          <p:nvSpPr>
            <p:cNvPr id="104" name="文本框 103"/>
            <p:cNvSpPr txBox="1"/>
            <p:nvPr/>
          </p:nvSpPr>
          <p:spPr>
            <a:xfrm>
              <a:off x="3602141" y="5625467"/>
              <a:ext cx="921411" cy="369332"/>
            </a:xfrm>
            <a:prstGeom prst="rect">
              <a:avLst/>
            </a:prstGeom>
            <a:noFill/>
          </p:spPr>
          <p:txBody>
            <a:bodyPr wrap="square" rtlCol="0">
              <a:spAutoFit/>
            </a:bodyPr>
            <a:lstStyle/>
            <a:p>
              <a:r>
                <a:rPr kumimoji="1" lang="en-US" altLang="zh-CN" b="1" dirty="0">
                  <a:latin typeface="Times New Roman" panose="02020503050405090304" pitchFamily="18" charset="0"/>
                  <a:ea typeface="+mj-ea"/>
                  <a:cs typeface="Times New Roman" panose="02020503050405090304" pitchFamily="18" charset="0"/>
                </a:rPr>
                <a:t>Triton</a:t>
              </a:r>
              <a:endParaRPr kumimoji="1" lang="en-US" altLang="zh-CN" sz="1200" b="1" dirty="0">
                <a:latin typeface="Times New Roman" panose="02020503050405090304" pitchFamily="18" charset="0"/>
                <a:ea typeface="+mj-ea"/>
                <a:cs typeface="Times New Roman" panose="02020503050405090304" pitchFamily="18"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840064" y="1240227"/>
            <a:ext cx="5432612" cy="4377545"/>
          </a:xfrm>
          <a:prstGeom prst="rect">
            <a:avLst/>
          </a:prstGeom>
          <a:noFill/>
        </p:spPr>
        <p:txBody>
          <a:bodyPr wrap="square" rtlCol="0">
            <a:spAutoFit/>
          </a:bodyPr>
          <a:lstStyle/>
          <a:p>
            <a:pPr>
              <a:lnSpc>
                <a:spcPct val="150000"/>
              </a:lnSpc>
            </a:pPr>
            <a:r>
              <a:rPr kumimoji="1" lang="en-US" altLang="zh-CN" sz="2800" b="1" dirty="0">
                <a:latin typeface="微软雅黑" panose="020B0503020204020204" pitchFamily="34" charset="-122"/>
                <a:ea typeface="微软雅黑" panose="020B0503020204020204" pitchFamily="34" charset="-122"/>
              </a:rPr>
              <a:t>Triton</a:t>
            </a:r>
            <a:r>
              <a:rPr kumimoji="1" lang="zh-CN" altLang="en-US" sz="2800" b="1" dirty="0">
                <a:latin typeface="微软雅黑" panose="020B0503020204020204" pitchFamily="34" charset="-122"/>
                <a:ea typeface="微软雅黑" panose="020B0503020204020204" pitchFamily="34" charset="-122"/>
              </a:rPr>
              <a:t> 编译器</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en-US" altLang="zh-CN" sz="2000" dirty="0">
                <a:latin typeface="微软雅黑" panose="020B0503020204020204" pitchFamily="34" charset="-122"/>
                <a:ea typeface="微软雅黑" panose="020B0503020204020204" pitchFamily="34" charset="-122"/>
              </a:rPr>
              <a:t>Intermediate Representation</a:t>
            </a:r>
          </a:p>
          <a:p>
            <a:pPr>
              <a:lnSpc>
                <a:spcPct val="150000"/>
              </a:lnSpc>
            </a:pPr>
            <a:r>
              <a:rPr kumimoji="1" lang="en-US" altLang="zh-CN"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中间语言</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en-US" altLang="zh-CN" sz="2000" dirty="0">
                <a:latin typeface="微软雅黑" panose="020B0503020204020204" pitchFamily="34" charset="-122"/>
                <a:ea typeface="微软雅黑" panose="020B0503020204020204" pitchFamily="34" charset="-122"/>
              </a:rPr>
              <a:t>TTIR</a:t>
            </a:r>
          </a:p>
          <a:p>
            <a:pPr marL="285750" indent="-285750">
              <a:lnSpc>
                <a:spcPct val="150000"/>
              </a:lnSpc>
              <a:buFont typeface="Arial" panose="020B0604020202090204" pitchFamily="34" charset="0"/>
              <a:buChar char="•"/>
            </a:pPr>
            <a:r>
              <a:rPr kumimoji="1" lang="en-US" altLang="zh-CN" sz="2000" dirty="0">
                <a:latin typeface="微软雅黑" panose="020B0503020204020204" pitchFamily="34" charset="-122"/>
                <a:ea typeface="微软雅黑" panose="020B0503020204020204" pitchFamily="34" charset="-122"/>
              </a:rPr>
              <a:t>TTGIR</a:t>
            </a:r>
          </a:p>
          <a:p>
            <a:pPr marL="285750" indent="-285750">
              <a:lnSpc>
                <a:spcPct val="150000"/>
              </a:lnSpc>
              <a:buFont typeface="Arial" panose="020B0604020202090204" pitchFamily="34" charset="0"/>
              <a:buChar char="•"/>
            </a:pPr>
            <a:r>
              <a:rPr kumimoji="1" lang="en-US" altLang="zh-CN" sz="2000" dirty="0">
                <a:latin typeface="微软雅黑" panose="020B0503020204020204" pitchFamily="34" charset="-122"/>
                <a:ea typeface="微软雅黑" panose="020B0503020204020204" pitchFamily="34" charset="-122"/>
              </a:rPr>
              <a:t>LLVMIR</a:t>
            </a:r>
          </a:p>
          <a:p>
            <a:pPr marL="285750" indent="-285750">
              <a:lnSpc>
                <a:spcPct val="150000"/>
              </a:lnSpc>
              <a:buFont typeface="Arial" panose="020B0604020202090204" pitchFamily="34" charset="0"/>
              <a:buChar char="•"/>
            </a:pPr>
            <a:r>
              <a:rPr kumimoji="1" lang="en-US" altLang="zh-CN" sz="2000" dirty="0">
                <a:latin typeface="微软雅黑" panose="020B0503020204020204" pitchFamily="34" charset="-122"/>
                <a:ea typeface="微软雅黑" panose="020B0503020204020204" pitchFamily="34" charset="-122"/>
              </a:rPr>
              <a:t>PTX</a:t>
            </a:r>
          </a:p>
        </p:txBody>
      </p:sp>
      <p:sp>
        <p:nvSpPr>
          <p:cNvPr id="10" name="AutoShape 2"/>
          <p:cNvSpPr txBox="1"/>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indent="0">
              <a:buNone/>
            </a:pPr>
            <a:r>
              <a:rPr lang="en-US" dirty="0">
                <a:solidFill>
                  <a:srgbClr val="0070C0"/>
                </a:solidFill>
              </a:rPr>
              <a:t>Triton Compiler</a:t>
            </a:r>
          </a:p>
        </p:txBody>
      </p:sp>
      <p:grpSp>
        <p:nvGrpSpPr>
          <p:cNvPr id="2" name="组合 1"/>
          <p:cNvGrpSpPr/>
          <p:nvPr/>
        </p:nvGrpSpPr>
        <p:grpSpPr>
          <a:xfrm>
            <a:off x="6708162" y="1122718"/>
            <a:ext cx="4025718" cy="4855461"/>
            <a:chOff x="7244895" y="1333759"/>
            <a:chExt cx="4025718" cy="4855461"/>
          </a:xfrm>
        </p:grpSpPr>
        <p:sp>
          <p:nvSpPr>
            <p:cNvPr id="3" name="矩形 9"/>
            <p:cNvSpPr/>
            <p:nvPr/>
          </p:nvSpPr>
          <p:spPr>
            <a:xfrm>
              <a:off x="7244895" y="1333759"/>
              <a:ext cx="4025718" cy="4855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矩形 4"/>
            <p:cNvSpPr/>
            <p:nvPr/>
          </p:nvSpPr>
          <p:spPr>
            <a:xfrm>
              <a:off x="7488281" y="1662848"/>
              <a:ext cx="3538949" cy="720000"/>
            </a:xfrm>
            <a:prstGeom prst="roundRect">
              <a:avLst/>
            </a:prstGeom>
            <a:solidFill>
              <a:srgbClr val="B2D6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开发者的</a:t>
              </a:r>
              <a:r>
                <a:rPr lang="en-US" altLang="zh-CN" sz="1600" dirty="0">
                  <a:solidFill>
                    <a:schemeClr val="bg1"/>
                  </a:solidFill>
                  <a:latin typeface="微软雅黑" panose="020B0503020204020204" pitchFamily="34" charset="-122"/>
                  <a:ea typeface="微软雅黑" panose="020B0503020204020204" pitchFamily="34" charset="-122"/>
                </a:rPr>
                <a:t>AI</a:t>
              </a:r>
              <a:r>
                <a:rPr lang="zh-CN" altLang="en-US" sz="1600" dirty="0">
                  <a:solidFill>
                    <a:schemeClr val="bg1"/>
                  </a:solidFill>
                  <a:latin typeface="微软雅黑" panose="020B0503020204020204" pitchFamily="34" charset="-122"/>
                  <a:ea typeface="微软雅黑" panose="020B0503020204020204" pitchFamily="34" charset="-122"/>
                </a:rPr>
                <a:t>算法实现</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（比如</a:t>
              </a:r>
              <a:r>
                <a:rPr lang="en-US" altLang="zh-CN" sz="1600" dirty="0">
                  <a:solidFill>
                    <a:schemeClr val="bg1"/>
                  </a:solidFill>
                  <a:latin typeface="微软雅黑" panose="020B0503020204020204" pitchFamily="34" charset="-122"/>
                  <a:ea typeface="微软雅黑" panose="020B0503020204020204" pitchFamily="34" charset="-122"/>
                </a:rPr>
                <a:t>ChatGPT</a:t>
              </a:r>
              <a:r>
                <a:rPr lang="zh-CN" altLang="en-US" sz="1600" dirty="0">
                  <a:solidFill>
                    <a:schemeClr val="bg1"/>
                  </a:solidFill>
                  <a:latin typeface="微软雅黑" panose="020B0503020204020204" pitchFamily="34" charset="-122"/>
                  <a:ea typeface="微软雅黑" panose="020B0503020204020204" pitchFamily="34" charset="-122"/>
                </a:rPr>
                <a:t>）</a:t>
              </a:r>
            </a:p>
          </p:txBody>
        </p:sp>
        <p:sp>
          <p:nvSpPr>
            <p:cNvPr id="5" name="矩形 5"/>
            <p:cNvSpPr/>
            <p:nvPr/>
          </p:nvSpPr>
          <p:spPr>
            <a:xfrm>
              <a:off x="7488281" y="2556580"/>
              <a:ext cx="3538949" cy="720000"/>
            </a:xfrm>
            <a:prstGeom prst="roundRect">
              <a:avLst/>
            </a:prstGeom>
            <a:solidFill>
              <a:srgbClr val="95BA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AI</a:t>
              </a:r>
              <a:r>
                <a:rPr lang="zh-CN" altLang="en-US" sz="1600" dirty="0">
                  <a:solidFill>
                    <a:schemeClr val="bg1"/>
                  </a:solidFill>
                  <a:latin typeface="微软雅黑" panose="020B0503020204020204" pitchFamily="34" charset="-122"/>
                  <a:ea typeface="微软雅黑" panose="020B0503020204020204" pitchFamily="34" charset="-122"/>
                </a:rPr>
                <a:t>深度学习框架</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（比如</a:t>
              </a:r>
              <a:r>
                <a:rPr lang="en-US" altLang="zh-CN" sz="1600" dirty="0" err="1">
                  <a:solidFill>
                    <a:schemeClr val="bg1"/>
                  </a:solidFill>
                  <a:latin typeface="微软雅黑" panose="020B0503020204020204" pitchFamily="34" charset="-122"/>
                  <a:ea typeface="微软雅黑" panose="020B0503020204020204" pitchFamily="34" charset="-122"/>
                </a:rPr>
                <a:t>PyTorch</a:t>
              </a:r>
              <a:r>
                <a:rPr lang="zh-CN" altLang="en-US" sz="1600" dirty="0">
                  <a:solidFill>
                    <a:schemeClr val="bg1"/>
                  </a:solidFill>
                  <a:latin typeface="微软雅黑" panose="020B0503020204020204" pitchFamily="34" charset="-122"/>
                  <a:ea typeface="微软雅黑" panose="020B0503020204020204" pitchFamily="34" charset="-122"/>
                </a:rPr>
                <a:t>）</a:t>
              </a:r>
            </a:p>
          </p:txBody>
        </p:sp>
        <p:sp>
          <p:nvSpPr>
            <p:cNvPr id="6" name="矩形 6"/>
            <p:cNvSpPr/>
            <p:nvPr/>
          </p:nvSpPr>
          <p:spPr>
            <a:xfrm>
              <a:off x="7488280" y="3446495"/>
              <a:ext cx="3538949" cy="720000"/>
            </a:xfrm>
            <a:prstGeom prst="roundRect">
              <a:avLst/>
            </a:prstGeom>
            <a:solidFill>
              <a:srgbClr val="5AB6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各种</a:t>
              </a:r>
              <a:r>
                <a:rPr lang="en-US" altLang="zh-CN" sz="1600" dirty="0">
                  <a:solidFill>
                    <a:schemeClr val="bg1"/>
                  </a:solidFill>
                  <a:latin typeface="微软雅黑" panose="020B0503020204020204" pitchFamily="34" charset="-122"/>
                  <a:ea typeface="微软雅黑" panose="020B0503020204020204" pitchFamily="34" charset="-122"/>
                </a:rPr>
                <a:t>AI</a:t>
              </a:r>
              <a:r>
                <a:rPr lang="zh-CN" altLang="en-US" sz="1600" dirty="0">
                  <a:solidFill>
                    <a:schemeClr val="bg1"/>
                  </a:solidFill>
                  <a:latin typeface="微软雅黑" panose="020B0503020204020204" pitchFamily="34" charset="-122"/>
                  <a:ea typeface="微软雅黑" panose="020B0503020204020204" pitchFamily="34" charset="-122"/>
                </a:rPr>
                <a:t>算子库</a:t>
              </a:r>
              <a:br>
                <a:rPr lang="en-US" altLang="zh-CN" sz="1600" dirty="0">
                  <a:solidFill>
                    <a:schemeClr val="bg1"/>
                  </a:solidFill>
                  <a:latin typeface="微软雅黑" panose="020B0503020204020204" pitchFamily="34" charset="-122"/>
                  <a:ea typeface="微软雅黑" panose="020B0503020204020204" pitchFamily="34" charset="-122"/>
                </a:rPr>
              </a:br>
              <a:r>
                <a:rPr lang="zh-CN" altLang="en-US" sz="1600" dirty="0">
                  <a:solidFill>
                    <a:schemeClr val="bg1"/>
                  </a:solidFill>
                  <a:latin typeface="微软雅黑" panose="020B0503020204020204" pitchFamily="34" charset="-122"/>
                  <a:ea typeface="微软雅黑" panose="020B0503020204020204" pitchFamily="34" charset="-122"/>
                </a:rPr>
                <a:t>（比如</a:t>
              </a:r>
              <a:r>
                <a:rPr lang="en-US" altLang="zh-CN" sz="1600" dirty="0">
                  <a:solidFill>
                    <a:schemeClr val="bg1"/>
                  </a:solidFill>
                  <a:latin typeface="微软雅黑" panose="020B0503020204020204" pitchFamily="34" charset="-122"/>
                  <a:ea typeface="微软雅黑" panose="020B0503020204020204" pitchFamily="34" charset="-122"/>
                </a:rPr>
                <a:t>Triton</a:t>
              </a:r>
              <a:r>
                <a:rPr lang="zh-CN" altLang="en-US" sz="1600" dirty="0">
                  <a:solidFill>
                    <a:schemeClr val="bg1"/>
                  </a:solidFill>
                  <a:latin typeface="微软雅黑" panose="020B0503020204020204" pitchFamily="34" charset="-122"/>
                  <a:ea typeface="微软雅黑" panose="020B0503020204020204" pitchFamily="34" charset="-122"/>
                </a:rPr>
                <a:t>算子实现）</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 name="矩形 7"/>
            <p:cNvSpPr/>
            <p:nvPr/>
          </p:nvSpPr>
          <p:spPr>
            <a:xfrm>
              <a:off x="7488279" y="4336410"/>
              <a:ext cx="3538949" cy="720000"/>
            </a:xfrm>
            <a:prstGeom prst="roundRect">
              <a:avLst/>
            </a:prstGeom>
            <a:solidFill>
              <a:srgbClr val="3594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编程语言及编译器</a:t>
              </a:r>
              <a:br>
                <a:rPr lang="en-US" altLang="zh-CN" sz="1600" dirty="0">
                  <a:solidFill>
                    <a:schemeClr val="bg1"/>
                  </a:solidFill>
                  <a:latin typeface="微软雅黑" panose="020B0503020204020204" pitchFamily="34" charset="-122"/>
                  <a:ea typeface="微软雅黑" panose="020B0503020204020204" pitchFamily="34" charset="-122"/>
                </a:rPr>
              </a:br>
              <a:r>
                <a:rPr lang="zh-CN" altLang="en-US" sz="1600" dirty="0">
                  <a:solidFill>
                    <a:schemeClr val="bg1"/>
                  </a:solidFill>
                  <a:latin typeface="微软雅黑" panose="020B0503020204020204" pitchFamily="34" charset="-122"/>
                  <a:ea typeface="微软雅黑" panose="020B0503020204020204" pitchFamily="34" charset="-122"/>
                </a:rPr>
                <a:t>（比如</a:t>
              </a:r>
              <a:r>
                <a:rPr lang="en-US" altLang="zh-CN" sz="1600" dirty="0">
                  <a:solidFill>
                    <a:schemeClr val="bg1"/>
                  </a:solidFill>
                  <a:latin typeface="微软雅黑" panose="020B0503020204020204" pitchFamily="34" charset="-122"/>
                  <a:ea typeface="微软雅黑" panose="020B0503020204020204" pitchFamily="34" charset="-122"/>
                </a:rPr>
                <a:t>Triton</a:t>
              </a:r>
              <a:r>
                <a:rPr lang="zh-CN" altLang="en-US" sz="1600" dirty="0">
                  <a:solidFill>
                    <a:schemeClr val="bg1"/>
                  </a:solidFill>
                  <a:latin typeface="微软雅黑" panose="020B0503020204020204" pitchFamily="34" charset="-122"/>
                  <a:ea typeface="微软雅黑" panose="020B0503020204020204" pitchFamily="34" charset="-122"/>
                </a:rPr>
                <a:t>编译器）</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8" name="矩形 8"/>
            <p:cNvSpPr/>
            <p:nvPr/>
          </p:nvSpPr>
          <p:spPr>
            <a:xfrm>
              <a:off x="7488279" y="5226325"/>
              <a:ext cx="3538949" cy="720000"/>
            </a:xfrm>
            <a:prstGeom prst="roundRect">
              <a:avLst/>
            </a:prstGeom>
            <a:solidFill>
              <a:srgbClr val="3241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设备端机器码</a:t>
              </a:r>
              <a:br>
                <a:rPr lang="en-US" altLang="zh-CN" sz="1600" dirty="0">
                  <a:solidFill>
                    <a:schemeClr val="bg1"/>
                  </a:solidFill>
                  <a:latin typeface="微软雅黑" panose="020B0503020204020204" pitchFamily="34" charset="-122"/>
                  <a:ea typeface="微软雅黑" panose="020B0503020204020204" pitchFamily="34" charset="-122"/>
                </a:rPr>
              </a:br>
              <a:r>
                <a:rPr lang="zh-CN" altLang="en-US" sz="1600" dirty="0">
                  <a:solidFill>
                    <a:schemeClr val="bg1"/>
                  </a:solidFill>
                  <a:latin typeface="微软雅黑" panose="020B0503020204020204" pitchFamily="34" charset="-122"/>
                  <a:ea typeface="微软雅黑" panose="020B0503020204020204" pitchFamily="34" charset="-122"/>
                </a:rPr>
                <a:t>（比如二进制文件）</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sp>
        <p:nvSpPr>
          <p:cNvPr id="9" name="右大括号 8"/>
          <p:cNvSpPr/>
          <p:nvPr/>
        </p:nvSpPr>
        <p:spPr>
          <a:xfrm>
            <a:off x="5987820" y="3955454"/>
            <a:ext cx="284309" cy="1400317"/>
          </a:xfrm>
          <a:prstGeom prst="rightBrace">
            <a:avLst>
              <a:gd name="adj1" fmla="val 8333"/>
              <a:gd name="adj2" fmla="val 467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pic>
        <p:nvPicPr>
          <p:cNvPr id="12" name="图片 16" descr="IMG_256"/>
          <p:cNvPicPr>
            <a:picLocks noChangeAspect="1"/>
          </p:cNvPicPr>
          <p:nvPr>
            <p:custDataLst>
              <p:tags r:id="rId1"/>
            </p:custDataLst>
          </p:nvPr>
        </p:nvPicPr>
        <p:blipFill>
          <a:blip r:embed="rId4"/>
          <a:stretch>
            <a:fillRect/>
          </a:stretch>
        </p:blipFill>
        <p:spPr>
          <a:xfrm>
            <a:off x="4550093" y="3476308"/>
            <a:ext cx="1001395" cy="225869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triton-compiler-ttir</a:t>
            </a:r>
          </a:p>
        </p:txBody>
      </p:sp>
      <p:sp>
        <p:nvSpPr>
          <p:cNvPr id="3" name="文本占位符 2"/>
          <p:cNvSpPr>
            <a:spLocks noGrp="1"/>
          </p:cNvSpPr>
          <p:nvPr>
            <p:ph type="body" sz="quarter" idx="22"/>
          </p:nvPr>
        </p:nvSpPr>
        <p:spPr>
          <a:xfrm>
            <a:off x="474345" y="1045210"/>
            <a:ext cx="8110220" cy="3077845"/>
          </a:xfrm>
        </p:spPr>
        <p:txBody>
          <a:bodyPr/>
          <a:lstStyle/>
          <a:p>
            <a:r>
              <a:rPr lang="zh-CN" altLang="en-US">
                <a:solidFill>
                  <a:schemeClr val="tx2">
                    <a:lumMod val="60000"/>
                    <a:lumOff val="40000"/>
                  </a:schemeClr>
                </a:solidFill>
                <a:sym typeface="+mn-ea"/>
              </a:rPr>
              <a:t>第一层：TTIR（tt dialect）</a:t>
            </a:r>
            <a:endParaRPr lang="zh-CN" altLang="en-US">
              <a:solidFill>
                <a:schemeClr val="tx2">
                  <a:lumMod val="60000"/>
                  <a:lumOff val="40000"/>
                </a:schemeClr>
              </a:solidFill>
            </a:endParaRPr>
          </a:p>
          <a:p>
            <a:pPr indent="457200" fontAlgn="auto">
              <a:lnSpc>
                <a:spcPct val="150000"/>
              </a:lnSpc>
            </a:pPr>
            <a:r>
              <a:rPr lang="zh-CN" altLang="en-US" sz="2400">
                <a:sym typeface="+mn-ea"/>
              </a:rPr>
              <a:t>Triton 的高层 SSA IR（基于 MLIR），直接承载 Python DSL 的语义：块状张量（power-of-two 元素数）、按程序索引 program_id 的并行实例、掩码化 load/store、缓存/驱逐策略、带编码（encoding）的张量布局等。</a:t>
            </a:r>
          </a:p>
          <a:p>
            <a:endParaRPr lang="zh-CN" altLang="en-US" sz="2400">
              <a:sym typeface="+mn-ea"/>
            </a:endParaRPr>
          </a:p>
          <a:p>
            <a:pPr indent="457200"/>
            <a:r>
              <a:rPr lang="zh-CN" altLang="en-US" sz="2400">
                <a:sym typeface="+mn-ea"/>
              </a:rPr>
              <a:t>典型 op 包括：</a:t>
            </a:r>
            <a:r>
              <a:rPr lang="zh-CN" altLang="en-US" sz="2400" i="1">
                <a:sym typeface="+mn-ea"/>
              </a:rPr>
              <a:t>tt.get_program_id、tt.make_range、tt.load、tt.store、tt.dot</a:t>
            </a:r>
            <a:r>
              <a:rPr lang="zh-CN" altLang="en-US" sz="2400">
                <a:sym typeface="+mn-ea"/>
              </a:rPr>
              <a:t> 等。</a:t>
            </a:r>
            <a:endParaRPr lang="zh-CN" altLang="en-US" sz="2400"/>
          </a:p>
          <a:p>
            <a:endParaRPr lang="en-US" altLang="zh-CN" sz="2400"/>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13</a:t>
            </a:fld>
            <a:endParaRPr kumimoji="1" lang="zh-CN" altLang="en-US" dirty="0"/>
          </a:p>
        </p:txBody>
      </p:sp>
      <p:pic>
        <p:nvPicPr>
          <p:cNvPr id="12" name="图片 16" descr="IMG_256"/>
          <p:cNvPicPr>
            <a:picLocks noChangeAspect="1"/>
          </p:cNvPicPr>
          <p:nvPr>
            <p:custDataLst>
              <p:tags r:id="rId1"/>
            </p:custDataLst>
          </p:nvPr>
        </p:nvPicPr>
        <p:blipFill>
          <a:blip r:embed="rId4"/>
          <a:stretch>
            <a:fillRect/>
          </a:stretch>
        </p:blipFill>
        <p:spPr>
          <a:xfrm>
            <a:off x="10128885" y="1454785"/>
            <a:ext cx="1754505" cy="4008755"/>
          </a:xfrm>
          <a:prstGeom prst="rect">
            <a:avLst/>
          </a:prstGeom>
          <a:noFill/>
          <a:ln w="9525">
            <a:noFill/>
          </a:ln>
        </p:spPr>
      </p:pic>
      <p:sp>
        <p:nvSpPr>
          <p:cNvPr id="5" name="流程图: 可选过程 4"/>
          <p:cNvSpPr/>
          <p:nvPr/>
        </p:nvSpPr>
        <p:spPr>
          <a:xfrm>
            <a:off x="10128885" y="2542540"/>
            <a:ext cx="1755140" cy="671830"/>
          </a:xfrm>
          <a:prstGeom prst="flowChartAlternateProcess">
            <a:avLst/>
          </a:prstGeom>
          <a:solidFill>
            <a:srgbClr val="215FC3">
              <a:alpha val="9000"/>
            </a:srgbClr>
          </a:solidFill>
          <a:ln w="12700" cmpd="sng">
            <a:solidFill>
              <a:srgbClr val="3141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右箭头 5"/>
          <p:cNvSpPr/>
          <p:nvPr/>
        </p:nvSpPr>
        <p:spPr>
          <a:xfrm>
            <a:off x="9225280" y="2694940"/>
            <a:ext cx="753110" cy="366395"/>
          </a:xfrm>
          <a:prstGeom prst="rightArrow">
            <a:avLst/>
          </a:prstGeom>
          <a:solidFill>
            <a:srgbClr val="215FC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triton-compiler-ttgir</a:t>
            </a:r>
          </a:p>
        </p:txBody>
      </p:sp>
      <p:sp>
        <p:nvSpPr>
          <p:cNvPr id="3" name="文本占位符 2"/>
          <p:cNvSpPr>
            <a:spLocks noGrp="1"/>
          </p:cNvSpPr>
          <p:nvPr>
            <p:ph type="body" sz="quarter" idx="22"/>
          </p:nvPr>
        </p:nvSpPr>
        <p:spPr>
          <a:xfrm>
            <a:off x="474345" y="1045210"/>
            <a:ext cx="7805420" cy="4826635"/>
          </a:xfrm>
        </p:spPr>
        <p:txBody>
          <a:bodyPr/>
          <a:lstStyle/>
          <a:p>
            <a:r>
              <a:rPr lang="zh-CN" altLang="en-US">
                <a:solidFill>
                  <a:schemeClr val="tx2">
                    <a:lumMod val="60000"/>
                    <a:lumOff val="40000"/>
                  </a:schemeClr>
                </a:solidFill>
                <a:sym typeface="+mn-ea"/>
              </a:rPr>
              <a:t>第二层：TTGIR（ttg dialect）</a:t>
            </a:r>
          </a:p>
          <a:p>
            <a:endParaRPr lang="zh-CN" altLang="en-US" sz="2400">
              <a:sym typeface="+mn-ea"/>
            </a:endParaRPr>
          </a:p>
          <a:p>
            <a:pPr indent="457200" fontAlgn="auto">
              <a:lnSpc>
                <a:spcPct val="150000"/>
              </a:lnSpc>
            </a:pPr>
            <a:r>
              <a:rPr lang="zh-CN" altLang="en-US" sz="1600">
                <a:sym typeface="+mn-ea"/>
              </a:rPr>
              <a:t>把 TTIR 的高层语义落实到 GPU 执行模型：CTA/warp/thread 粒度的分发、共享内存（SMEM/LDS）与全局内存（GMEM）之间的数据运动、布局变换（coalesce / swizzle / blocked / slice）、异步流水（software pipelining）、barrier 等。类型系统里常见 memdesc（内存描述符） 与 tensor desc（张量描述符）。</a:t>
            </a:r>
            <a:endParaRPr lang="zh-CN" altLang="en-US" sz="1600"/>
          </a:p>
          <a:p>
            <a:endParaRPr lang="zh-CN" altLang="en-US" sz="1600">
              <a:sym typeface="+mn-ea"/>
            </a:endParaRPr>
          </a:p>
          <a:p>
            <a:r>
              <a:rPr lang="zh-CN" altLang="en-US" sz="1600">
                <a:sym typeface="+mn-ea"/>
              </a:rPr>
              <a:t>常见能力</a:t>
            </a:r>
            <a:endParaRPr lang="zh-CN" altLang="en-US" sz="1600"/>
          </a:p>
          <a:p>
            <a:pPr lvl="1"/>
            <a:r>
              <a:rPr lang="zh-CN" altLang="en-US" sz="1600">
                <a:sym typeface="+mn-ea"/>
              </a:rPr>
              <a:t>布局/合并：在 ttg</a:t>
            </a:r>
            <a:r>
              <a:rPr lang="en-US" altLang="zh-CN" sz="1600">
                <a:sym typeface="+mn-ea"/>
              </a:rPr>
              <a:t>ir</a:t>
            </a:r>
            <a:r>
              <a:rPr lang="zh-CN" altLang="en-US" sz="1600">
                <a:sym typeface="+mn-ea"/>
              </a:rPr>
              <a:t> 里显式进行布局选择与 convert_layout，确保线程内同一 cache line 的合并访问。</a:t>
            </a:r>
            <a:endParaRPr lang="zh-CN" altLang="en-US" sz="1600"/>
          </a:p>
          <a:p>
            <a:pPr lvl="1"/>
            <a:r>
              <a:rPr lang="zh-CN" altLang="en-US" sz="1600">
                <a:sym typeface="+mn-ea"/>
              </a:rPr>
              <a:t>异步拷贝与流水：全局→共享的 async 拷贝、barrier 到位、阶段（num_stages）驱动的 producer/consumer 软件流水。</a:t>
            </a:r>
            <a:endParaRPr lang="zh-CN" altLang="en-US" sz="1600"/>
          </a:p>
          <a:p>
            <a:pPr lvl="1"/>
            <a:r>
              <a:rPr lang="zh-CN" altLang="en-US" sz="1600">
                <a:sym typeface="+mn-ea"/>
              </a:rPr>
              <a:t>warp 特化（NVWS）：把 warp 在同一 CTA 内分成生产/消费小组以隐藏延迟。</a:t>
            </a:r>
            <a:endParaRPr lang="en-US" altLang="zh-CN" sz="1600"/>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14</a:t>
            </a:fld>
            <a:endParaRPr kumimoji="1" lang="zh-CN" altLang="en-US" dirty="0"/>
          </a:p>
        </p:txBody>
      </p:sp>
      <p:pic>
        <p:nvPicPr>
          <p:cNvPr id="12" name="图片 16" descr="IMG_256"/>
          <p:cNvPicPr>
            <a:picLocks noChangeAspect="1"/>
          </p:cNvPicPr>
          <p:nvPr>
            <p:custDataLst>
              <p:tags r:id="rId1"/>
            </p:custDataLst>
          </p:nvPr>
        </p:nvPicPr>
        <p:blipFill>
          <a:blip r:embed="rId6"/>
          <a:stretch>
            <a:fillRect/>
          </a:stretch>
        </p:blipFill>
        <p:spPr>
          <a:xfrm>
            <a:off x="10128885" y="1454785"/>
            <a:ext cx="1754505" cy="4008755"/>
          </a:xfrm>
          <a:prstGeom prst="rect">
            <a:avLst/>
          </a:prstGeom>
          <a:noFill/>
          <a:ln w="9525">
            <a:noFill/>
          </a:ln>
        </p:spPr>
      </p:pic>
      <p:sp>
        <p:nvSpPr>
          <p:cNvPr id="5" name="流程图: 可选过程 4"/>
          <p:cNvSpPr/>
          <p:nvPr>
            <p:custDataLst>
              <p:tags r:id="rId2"/>
            </p:custDataLst>
          </p:nvPr>
        </p:nvSpPr>
        <p:spPr>
          <a:xfrm>
            <a:off x="10128885" y="3093085"/>
            <a:ext cx="1755140" cy="671830"/>
          </a:xfrm>
          <a:prstGeom prst="flowChartAlternateProcess">
            <a:avLst/>
          </a:prstGeom>
          <a:solidFill>
            <a:srgbClr val="215FC3">
              <a:alpha val="9000"/>
            </a:srgbClr>
          </a:solidFill>
          <a:ln w="12700" cmpd="sng">
            <a:solidFill>
              <a:srgbClr val="3141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右箭头 5"/>
          <p:cNvSpPr/>
          <p:nvPr>
            <p:custDataLst>
              <p:tags r:id="rId3"/>
            </p:custDataLst>
          </p:nvPr>
        </p:nvSpPr>
        <p:spPr>
          <a:xfrm>
            <a:off x="9225280" y="3245485"/>
            <a:ext cx="753110" cy="366395"/>
          </a:xfrm>
          <a:prstGeom prst="rightArrow">
            <a:avLst/>
          </a:prstGeom>
          <a:solidFill>
            <a:srgbClr val="215FC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triton-compiler-llvmir</a:t>
            </a:r>
          </a:p>
        </p:txBody>
      </p:sp>
      <p:sp>
        <p:nvSpPr>
          <p:cNvPr id="3" name="文本占位符 2"/>
          <p:cNvSpPr>
            <a:spLocks noGrp="1"/>
          </p:cNvSpPr>
          <p:nvPr>
            <p:ph type="body" sz="quarter" idx="22"/>
          </p:nvPr>
        </p:nvSpPr>
        <p:spPr>
          <a:xfrm>
            <a:off x="474345" y="1045210"/>
            <a:ext cx="7275830" cy="4826635"/>
          </a:xfrm>
        </p:spPr>
        <p:txBody>
          <a:bodyPr/>
          <a:lstStyle/>
          <a:p>
            <a:r>
              <a:rPr lang="zh-CN" altLang="en-US">
                <a:solidFill>
                  <a:schemeClr val="tx2">
                    <a:lumMod val="60000"/>
                    <a:lumOff val="40000"/>
                  </a:schemeClr>
                </a:solidFill>
                <a:sym typeface="+mn-ea"/>
              </a:rPr>
              <a:t>第三层：</a:t>
            </a:r>
            <a:r>
              <a:rPr lang="zh-CN" altLang="en-US">
                <a:sym typeface="+mn-ea"/>
              </a:rPr>
              <a:t> </a:t>
            </a:r>
            <a:r>
              <a:rPr lang="zh-CN" altLang="en-US">
                <a:solidFill>
                  <a:schemeClr val="tx2">
                    <a:lumMod val="60000"/>
                    <a:lumOff val="40000"/>
                  </a:schemeClr>
                </a:solidFill>
                <a:sym typeface="+mn-ea"/>
              </a:rPr>
              <a:t>LLVM-IR</a:t>
            </a:r>
          </a:p>
          <a:p>
            <a:endParaRPr lang="zh-CN" altLang="en-US" sz="2400">
              <a:sym typeface="+mn-ea"/>
            </a:endParaRPr>
          </a:p>
          <a:p>
            <a:pPr indent="457200" fontAlgn="auto">
              <a:lnSpc>
                <a:spcPct val="150000"/>
              </a:lnSpc>
            </a:pPr>
            <a:r>
              <a:rPr lang="zh-CN" altLang="en-US" sz="1600">
                <a:sym typeface="+mn-ea"/>
              </a:rPr>
              <a:t>把 TT</a:t>
            </a:r>
            <a:r>
              <a:rPr lang="en-US" altLang="zh-CN" sz="1600">
                <a:sym typeface="+mn-ea"/>
              </a:rPr>
              <a:t>G</a:t>
            </a:r>
            <a:r>
              <a:rPr lang="zh-CN" altLang="en-US" sz="1600">
                <a:sym typeface="+mn-ea"/>
              </a:rPr>
              <a:t>IR 降至 LLVM：ConvertTritonToTritonGPU、ConvertTritonGPUToLLVM 等 pass 把 tt/ttg 方言降成 LLVM/NVVM（NVIDIA）或 ROCDL（AMD） 方言，再翻译为标准 LLVM-IR。此处会把很多 GPU 特性映射为 NVVM/ROCDL intrinsic（如 llvm.nvvm.barrier0、llvm.nvvm.cp.async</a:t>
            </a:r>
            <a:r>
              <a:rPr lang="en-US" altLang="zh-CN" sz="1600">
                <a:sym typeface="+mn-ea"/>
              </a:rPr>
              <a:t> </a:t>
            </a:r>
            <a:r>
              <a:rPr lang="zh-CN" altLang="en-US" sz="1600">
                <a:sym typeface="+mn-ea"/>
              </a:rPr>
              <a:t>等），接着走 LLVM 优化（instcombine/SROA/unroll 等。</a:t>
            </a:r>
            <a:endParaRPr lang="en-US" altLang="zh-CN" sz="1600"/>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15</a:t>
            </a:fld>
            <a:endParaRPr kumimoji="1" lang="zh-CN" altLang="en-US" dirty="0"/>
          </a:p>
        </p:txBody>
      </p:sp>
      <p:pic>
        <p:nvPicPr>
          <p:cNvPr id="12" name="图片 16" descr="IMG_256"/>
          <p:cNvPicPr>
            <a:picLocks noChangeAspect="1"/>
          </p:cNvPicPr>
          <p:nvPr>
            <p:custDataLst>
              <p:tags r:id="rId1"/>
            </p:custDataLst>
          </p:nvPr>
        </p:nvPicPr>
        <p:blipFill>
          <a:blip r:embed="rId6"/>
          <a:stretch>
            <a:fillRect/>
          </a:stretch>
        </p:blipFill>
        <p:spPr>
          <a:xfrm>
            <a:off x="10128885" y="1454785"/>
            <a:ext cx="1754505" cy="4008755"/>
          </a:xfrm>
          <a:prstGeom prst="rect">
            <a:avLst/>
          </a:prstGeom>
          <a:noFill/>
          <a:ln w="9525">
            <a:noFill/>
          </a:ln>
        </p:spPr>
      </p:pic>
      <p:sp>
        <p:nvSpPr>
          <p:cNvPr id="5" name="流程图: 可选过程 4"/>
          <p:cNvSpPr/>
          <p:nvPr>
            <p:custDataLst>
              <p:tags r:id="rId2"/>
            </p:custDataLst>
          </p:nvPr>
        </p:nvSpPr>
        <p:spPr>
          <a:xfrm>
            <a:off x="10128885" y="3722370"/>
            <a:ext cx="1755140" cy="671830"/>
          </a:xfrm>
          <a:prstGeom prst="flowChartAlternateProcess">
            <a:avLst/>
          </a:prstGeom>
          <a:solidFill>
            <a:srgbClr val="215FC3">
              <a:alpha val="9000"/>
            </a:srgbClr>
          </a:solidFill>
          <a:ln w="12700" cmpd="sng">
            <a:solidFill>
              <a:srgbClr val="3141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右箭头 5"/>
          <p:cNvSpPr/>
          <p:nvPr>
            <p:custDataLst>
              <p:tags r:id="rId3"/>
            </p:custDataLst>
          </p:nvPr>
        </p:nvSpPr>
        <p:spPr>
          <a:xfrm>
            <a:off x="9225280" y="3875405"/>
            <a:ext cx="753110" cy="366395"/>
          </a:xfrm>
          <a:prstGeom prst="rightArrow">
            <a:avLst/>
          </a:prstGeom>
          <a:solidFill>
            <a:srgbClr val="215FC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triton-compiler-ttgir</a:t>
            </a:r>
          </a:p>
        </p:txBody>
      </p:sp>
      <p:sp>
        <p:nvSpPr>
          <p:cNvPr id="3" name="文本占位符 2"/>
          <p:cNvSpPr>
            <a:spLocks noGrp="1"/>
          </p:cNvSpPr>
          <p:nvPr>
            <p:ph type="body" sz="quarter" idx="22"/>
          </p:nvPr>
        </p:nvSpPr>
        <p:spPr>
          <a:xfrm>
            <a:off x="474345" y="1045210"/>
            <a:ext cx="6828155" cy="4826635"/>
          </a:xfrm>
        </p:spPr>
        <p:txBody>
          <a:bodyPr/>
          <a:lstStyle/>
          <a:p>
            <a:r>
              <a:rPr lang="zh-CN" altLang="en-US">
                <a:solidFill>
                  <a:schemeClr val="tx2">
                    <a:lumMod val="60000"/>
                    <a:lumOff val="40000"/>
                  </a:schemeClr>
                </a:solidFill>
                <a:sym typeface="+mn-ea"/>
              </a:rPr>
              <a:t>第四层： PTX 与装配 cubin</a:t>
            </a:r>
          </a:p>
          <a:p>
            <a:endParaRPr lang="zh-CN" altLang="en-US" sz="2400">
              <a:sym typeface="+mn-ea"/>
            </a:endParaRPr>
          </a:p>
          <a:p>
            <a:pPr indent="457200" fontAlgn="auto">
              <a:lnSpc>
                <a:spcPct val="150000"/>
              </a:lnSpc>
            </a:pPr>
            <a:r>
              <a:rPr lang="zh-CN" altLang="en-US" sz="1600">
                <a:sym typeface="+mn-ea"/>
              </a:rPr>
              <a:t>NVPTX 后端把 LLVM-IR 变为 PTX；随后通常调用 ptxas 组装成 cubin（或在缺省情况下交给 CUDA 驱动 JIT 加载 PTX）。目标架构/ISA 版本（如 sm_90a 和 ptx80）由编译选项指定。</a:t>
            </a:r>
            <a:endParaRPr lang="en-US" altLang="zh-CN" sz="1600"/>
          </a:p>
        </p:txBody>
      </p:sp>
      <p:sp>
        <p:nvSpPr>
          <p:cNvPr id="4" name="灯片编号占位符 3"/>
          <p:cNvSpPr>
            <a:spLocks noGrp="1"/>
          </p:cNvSpPr>
          <p:nvPr>
            <p:ph type="sldNum" sz="quarter" idx="4"/>
          </p:nvPr>
        </p:nvSpPr>
        <p:spPr/>
        <p:txBody>
          <a:bodyPr/>
          <a:lstStyle/>
          <a:p>
            <a:fld id="{CFA165D2-0530-E94C-A987-BD40D545B1E6}" type="slidenum">
              <a:rPr kumimoji="1" lang="zh-CN" altLang="en-US" smtClean="0"/>
              <a:t>16</a:t>
            </a:fld>
            <a:endParaRPr kumimoji="1" lang="zh-CN" altLang="en-US" dirty="0"/>
          </a:p>
        </p:txBody>
      </p:sp>
      <p:pic>
        <p:nvPicPr>
          <p:cNvPr id="12" name="图片 16" descr="IMG_256"/>
          <p:cNvPicPr>
            <a:picLocks noChangeAspect="1"/>
          </p:cNvPicPr>
          <p:nvPr>
            <p:custDataLst>
              <p:tags r:id="rId1"/>
            </p:custDataLst>
          </p:nvPr>
        </p:nvPicPr>
        <p:blipFill>
          <a:blip r:embed="rId6"/>
          <a:stretch>
            <a:fillRect/>
          </a:stretch>
        </p:blipFill>
        <p:spPr>
          <a:xfrm>
            <a:off x="10128885" y="1454785"/>
            <a:ext cx="1754505" cy="4008755"/>
          </a:xfrm>
          <a:prstGeom prst="rect">
            <a:avLst/>
          </a:prstGeom>
          <a:noFill/>
          <a:ln w="9525">
            <a:noFill/>
          </a:ln>
        </p:spPr>
      </p:pic>
      <p:sp>
        <p:nvSpPr>
          <p:cNvPr id="5" name="流程图: 可选过程 4"/>
          <p:cNvSpPr/>
          <p:nvPr>
            <p:custDataLst>
              <p:tags r:id="rId2"/>
            </p:custDataLst>
          </p:nvPr>
        </p:nvSpPr>
        <p:spPr>
          <a:xfrm>
            <a:off x="10128250" y="4292600"/>
            <a:ext cx="1755140" cy="671830"/>
          </a:xfrm>
          <a:prstGeom prst="flowChartAlternateProcess">
            <a:avLst/>
          </a:prstGeom>
          <a:solidFill>
            <a:srgbClr val="215FC3">
              <a:alpha val="9000"/>
            </a:srgbClr>
          </a:solidFill>
          <a:ln w="12700" cmpd="sng">
            <a:solidFill>
              <a:srgbClr val="3141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右箭头 6"/>
          <p:cNvSpPr/>
          <p:nvPr>
            <p:custDataLst>
              <p:tags r:id="rId3"/>
            </p:custDataLst>
          </p:nvPr>
        </p:nvSpPr>
        <p:spPr>
          <a:xfrm>
            <a:off x="9225280" y="4292600"/>
            <a:ext cx="753110" cy="366395"/>
          </a:xfrm>
          <a:prstGeom prst="rightArrow">
            <a:avLst/>
          </a:prstGeom>
          <a:solidFill>
            <a:srgbClr val="215FC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825625"/>
            <a:ext cx="10515600" cy="4351338"/>
          </a:xfrm>
        </p:spPr>
        <p:txBody>
          <a:bodyPr/>
          <a:lstStyle/>
          <a:p>
            <a:endParaRPr lang="zh-CN" altLang="en-US"/>
          </a:p>
        </p:txBody>
      </p:sp>
      <p:pic>
        <p:nvPicPr>
          <p:cNvPr id="4" name="图片 3" descr="triton_add_kernel_flow"/>
          <p:cNvPicPr>
            <a:picLocks noChangeAspect="1"/>
          </p:cNvPicPr>
          <p:nvPr/>
        </p:nvPicPr>
        <p:blipFill>
          <a:blip r:embed="rId3"/>
          <a:stretch>
            <a:fillRect/>
          </a:stretch>
        </p:blipFill>
        <p:spPr>
          <a:xfrm>
            <a:off x="647700" y="977900"/>
            <a:ext cx="10516235" cy="5667375"/>
          </a:xfrm>
          <a:prstGeom prst="rect">
            <a:avLst/>
          </a:prstGeom>
        </p:spPr>
      </p:pic>
      <p:sp>
        <p:nvSpPr>
          <p:cNvPr id="5" name="文本占位符 1">
            <a:extLst>
              <a:ext uri="{FF2B5EF4-FFF2-40B4-BE49-F238E27FC236}">
                <a16:creationId xmlns:a16="http://schemas.microsoft.com/office/drawing/2014/main" id="{4EF16E99-B882-829F-8E9E-41F05CB27B7C}"/>
              </a:ext>
            </a:extLst>
          </p:cNvPr>
          <p:cNvSpPr>
            <a:spLocks noGrp="1"/>
          </p:cNvSpPr>
          <p:nvPr>
            <p:ph type="body" sz="quarter" idx="10"/>
          </p:nvPr>
        </p:nvSpPr>
        <p:spPr>
          <a:xfrm>
            <a:off x="474300" y="300276"/>
            <a:ext cx="9203100" cy="348222"/>
          </a:xfrm>
        </p:spPr>
        <p:txBody>
          <a:bodyPr/>
          <a:lstStyle/>
          <a:p>
            <a:r>
              <a:rPr lang="en-US" altLang="zh-CN"/>
              <a:t>Triton</a:t>
            </a:r>
            <a:r>
              <a:rPr lang="zh-CN" altLang="en-US"/>
              <a:t> 简要编译流程</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1176" y="191749"/>
            <a:ext cx="8597624" cy="523220"/>
          </a:xfrm>
          <a:prstGeom prst="rect">
            <a:avLst/>
          </a:prstGeom>
          <a:noFill/>
        </p:spPr>
        <p:txBody>
          <a:bodyPr wrap="square" rtlCol="0">
            <a:spAutoFit/>
          </a:bodyPr>
          <a:lstStyle/>
          <a:p>
            <a:r>
              <a:rPr kumimoji="1" lang="en-US" altLang="zh-CN" sz="2800" b="1" dirty="0">
                <a:solidFill>
                  <a:srgbClr val="203BD3"/>
                </a:solidFill>
                <a:latin typeface="Times New Roman" panose="02020503050405090304" pitchFamily="18" charset="0"/>
                <a:ea typeface="+mj-ea"/>
                <a:cs typeface="Times New Roman" panose="02020503050405090304" pitchFamily="18" charset="0"/>
              </a:rPr>
              <a:t>Triton </a:t>
            </a:r>
            <a:r>
              <a:rPr kumimoji="1" lang="zh-CN" altLang="en-US" sz="2800" b="1" dirty="0">
                <a:solidFill>
                  <a:srgbClr val="203BD3"/>
                </a:solidFill>
                <a:latin typeface="Times New Roman" panose="02020503050405090304" pitchFamily="18" charset="0"/>
                <a:ea typeface="+mj-ea"/>
                <a:cs typeface="Times New Roman" panose="02020503050405090304" pitchFamily="18" charset="0"/>
              </a:rPr>
              <a:t>概述 </a:t>
            </a:r>
            <a:r>
              <a:rPr kumimoji="1" lang="en-US" altLang="zh-CN" sz="2800" b="1" dirty="0">
                <a:solidFill>
                  <a:srgbClr val="203BD3"/>
                </a:solidFill>
                <a:latin typeface="Times New Roman" panose="02020503050405090304" pitchFamily="18" charset="0"/>
                <a:ea typeface="+mj-ea"/>
                <a:cs typeface="Times New Roman" panose="02020503050405090304" pitchFamily="18" charset="0"/>
              </a:rPr>
              <a:t>|</a:t>
            </a:r>
            <a:r>
              <a:rPr kumimoji="1" lang="zh-CN" altLang="en-US" sz="2800" b="1" dirty="0">
                <a:solidFill>
                  <a:srgbClr val="203BD3"/>
                </a:solidFill>
                <a:latin typeface="Times New Roman" panose="02020503050405090304" pitchFamily="18" charset="0"/>
                <a:ea typeface="+mj-ea"/>
                <a:cs typeface="Times New Roman" panose="02020503050405090304" pitchFamily="18" charset="0"/>
              </a:rPr>
              <a:t> </a:t>
            </a:r>
            <a:r>
              <a:rPr kumimoji="1" lang="en-US" altLang="zh-CN" sz="2800" b="1" dirty="0">
                <a:latin typeface="Times New Roman" panose="02020503050405090304" pitchFamily="18" charset="0"/>
                <a:ea typeface="+mj-ea"/>
                <a:cs typeface="Times New Roman" panose="02020503050405090304" pitchFamily="18" charset="0"/>
              </a:rPr>
              <a:t>Triton</a:t>
            </a:r>
            <a:r>
              <a:rPr kumimoji="1" lang="zh-CN" altLang="en-US" sz="2800" b="1" dirty="0">
                <a:latin typeface="Times New Roman" panose="02020503050405090304" pitchFamily="18" charset="0"/>
                <a:ea typeface="+mj-ea"/>
                <a:cs typeface="Times New Roman" panose="02020503050405090304" pitchFamily="18" charset="0"/>
              </a:rPr>
              <a:t> 作为编译器</a:t>
            </a:r>
          </a:p>
        </p:txBody>
      </p:sp>
      <p:sp>
        <p:nvSpPr>
          <p:cNvPr id="3" name="灯片编号占位符 4"/>
          <p:cNvSpPr txBox="1"/>
          <p:nvPr/>
        </p:nvSpPr>
        <p:spPr>
          <a:xfrm>
            <a:off x="11315785" y="6333924"/>
            <a:ext cx="495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CC9FD4-7953-474F-BDDD-03B89B9227C0}" type="slidenum">
              <a:rPr lang="zh-CN" altLang="en-US" smtClean="0"/>
              <a:t>18</a:t>
            </a:fld>
            <a:endParaRPr lang="zh-CN" altLang="en-US" dirty="0"/>
          </a:p>
        </p:txBody>
      </p:sp>
      <p:cxnSp>
        <p:nvCxnSpPr>
          <p:cNvPr id="79" name="直线箭头连接符 78"/>
          <p:cNvCxnSpPr/>
          <p:nvPr/>
        </p:nvCxnSpPr>
        <p:spPr>
          <a:xfrm>
            <a:off x="1097500" y="1513524"/>
            <a:ext cx="0" cy="757164"/>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100" name="圆角矩形 99"/>
          <p:cNvSpPr/>
          <p:nvPr/>
        </p:nvSpPr>
        <p:spPr>
          <a:xfrm>
            <a:off x="1082082" y="1062152"/>
            <a:ext cx="1515929" cy="43927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100" b="1" dirty="0">
                <a:latin typeface="Times New Roman" panose="02020503050405090304" pitchFamily="18" charset="0"/>
                <a:ea typeface="+mj-ea"/>
                <a:cs typeface="Times New Roman" panose="02020503050405090304" pitchFamily="18" charset="0"/>
              </a:rPr>
              <a:t>python</a:t>
            </a:r>
            <a:endParaRPr kumimoji="1" lang="zh-CN" altLang="en-US" sz="1100" b="1" dirty="0">
              <a:latin typeface="Times New Roman" panose="02020503050405090304" pitchFamily="18" charset="0"/>
              <a:ea typeface="+mj-ea"/>
              <a:cs typeface="Times New Roman" panose="02020503050405090304" pitchFamily="18" charset="0"/>
            </a:endParaRPr>
          </a:p>
        </p:txBody>
      </p:sp>
      <p:sp>
        <p:nvSpPr>
          <p:cNvPr id="6" name="圆角矩形 5"/>
          <p:cNvSpPr/>
          <p:nvPr/>
        </p:nvSpPr>
        <p:spPr>
          <a:xfrm>
            <a:off x="1097500" y="2270688"/>
            <a:ext cx="1515929" cy="43927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100" b="1" dirty="0">
                <a:latin typeface="Times New Roman" panose="02020503050405090304" pitchFamily="18" charset="0"/>
                <a:ea typeface="+mj-ea"/>
                <a:cs typeface="Times New Roman" panose="02020503050405090304" pitchFamily="18" charset="0"/>
              </a:rPr>
              <a:t>Triton-IR</a:t>
            </a:r>
            <a:endParaRPr kumimoji="1" lang="zh-CN" altLang="en-US" sz="1100" b="1" dirty="0">
              <a:latin typeface="Times New Roman" panose="02020503050405090304" pitchFamily="18" charset="0"/>
              <a:ea typeface="+mj-ea"/>
              <a:cs typeface="Times New Roman" panose="02020503050405090304" pitchFamily="18" charset="0"/>
            </a:endParaRPr>
          </a:p>
        </p:txBody>
      </p:sp>
      <p:sp>
        <p:nvSpPr>
          <p:cNvPr id="7" name="圆角矩形 6"/>
          <p:cNvSpPr/>
          <p:nvPr/>
        </p:nvSpPr>
        <p:spPr>
          <a:xfrm>
            <a:off x="1082081" y="3496290"/>
            <a:ext cx="1515929" cy="43927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100" b="1" dirty="0">
                <a:latin typeface="Times New Roman" panose="02020503050405090304" pitchFamily="18" charset="0"/>
                <a:ea typeface="+mj-ea"/>
                <a:cs typeface="Times New Roman" panose="02020503050405090304" pitchFamily="18" charset="0"/>
              </a:rPr>
              <a:t>LLVM-IR</a:t>
            </a:r>
            <a:endParaRPr kumimoji="1" lang="zh-CN" altLang="en-US" sz="1100" b="1" dirty="0">
              <a:latin typeface="Times New Roman" panose="02020503050405090304" pitchFamily="18" charset="0"/>
              <a:ea typeface="+mj-ea"/>
              <a:cs typeface="Times New Roman" panose="02020503050405090304" pitchFamily="18" charset="0"/>
            </a:endParaRPr>
          </a:p>
        </p:txBody>
      </p:sp>
      <p:sp>
        <p:nvSpPr>
          <p:cNvPr id="8" name="圆角矩形 7"/>
          <p:cNvSpPr/>
          <p:nvPr/>
        </p:nvSpPr>
        <p:spPr>
          <a:xfrm>
            <a:off x="1086064" y="4710368"/>
            <a:ext cx="1515929" cy="43927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100" b="1" dirty="0">
                <a:latin typeface="Times New Roman" panose="02020503050405090304" pitchFamily="18" charset="0"/>
                <a:ea typeface="+mj-ea"/>
                <a:cs typeface="Times New Roman" panose="02020503050405090304" pitchFamily="18" charset="0"/>
              </a:rPr>
              <a:t>PTX</a:t>
            </a:r>
            <a:endParaRPr kumimoji="1" lang="zh-CN" altLang="en-US" sz="1100" b="1" dirty="0">
              <a:latin typeface="Times New Roman" panose="02020503050405090304" pitchFamily="18" charset="0"/>
              <a:ea typeface="+mj-ea"/>
              <a:cs typeface="Times New Roman" panose="02020503050405090304" pitchFamily="18" charset="0"/>
            </a:endParaRPr>
          </a:p>
        </p:txBody>
      </p:sp>
      <p:sp>
        <p:nvSpPr>
          <p:cNvPr id="13" name="文本框 12"/>
          <p:cNvSpPr txBox="1"/>
          <p:nvPr/>
        </p:nvSpPr>
        <p:spPr>
          <a:xfrm>
            <a:off x="3492637" y="803549"/>
            <a:ext cx="3314701"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altLang="zh-CN" sz="700" b="0" dirty="0">
                <a:solidFill>
                  <a:srgbClr val="000000"/>
                </a:solidFill>
                <a:effectLst/>
                <a:highlight>
                  <a:srgbClr val="FFFFFF"/>
                </a:highlight>
                <a:latin typeface="Menlo" panose="020B0609030804020204" pitchFamily="49" charset="0"/>
              </a:rPr>
              <a:t>@</a:t>
            </a:r>
            <a:r>
              <a:rPr lang="en-GB" altLang="zh-CN" sz="700" b="0" dirty="0" err="1">
                <a:solidFill>
                  <a:srgbClr val="000000"/>
                </a:solidFill>
                <a:effectLst/>
                <a:highlight>
                  <a:srgbClr val="FFFFFF"/>
                </a:highlight>
                <a:latin typeface="Menlo" panose="020B0609030804020204" pitchFamily="49" charset="0"/>
              </a:rPr>
              <a:t>jit</a:t>
            </a:r>
            <a:endParaRPr lang="en-GB" altLang="zh-CN" sz="700" b="0" dirty="0">
              <a:solidFill>
                <a:srgbClr val="000000"/>
              </a:solidFill>
              <a:effectLst/>
              <a:highlight>
                <a:srgbClr val="FFFFFF"/>
              </a:highlight>
              <a:latin typeface="Menlo" panose="020B0609030804020204" pitchFamily="49" charset="0"/>
            </a:endParaRPr>
          </a:p>
          <a:p>
            <a:r>
              <a:rPr lang="en-GB" altLang="zh-CN" sz="700" b="0" dirty="0">
                <a:solidFill>
                  <a:srgbClr val="0000FF"/>
                </a:solidFill>
                <a:effectLst/>
                <a:highlight>
                  <a:srgbClr val="FFFFFF"/>
                </a:highlight>
                <a:latin typeface="Menlo" panose="020B0609030804020204" pitchFamily="49" charset="0"/>
              </a:rPr>
              <a:t>def</a:t>
            </a:r>
            <a:r>
              <a:rPr lang="en-GB" altLang="zh-CN" sz="700" b="0" dirty="0">
                <a:solidFill>
                  <a:srgbClr val="000000"/>
                </a:solidFill>
                <a:effectLst/>
                <a:highlight>
                  <a:srgbClr val="FFFFFF"/>
                </a:highlight>
                <a:latin typeface="Menlo" panose="020B0609030804020204" pitchFamily="49" charset="0"/>
              </a:rPr>
              <a:t> add(X, Y, Z, N):</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err="1">
                <a:solidFill>
                  <a:srgbClr val="000000"/>
                </a:solidFill>
                <a:effectLst/>
                <a:highlight>
                  <a:srgbClr val="FFFFFF"/>
                </a:highlight>
                <a:latin typeface="Menlo" panose="020B0609030804020204" pitchFamily="49" charset="0"/>
              </a:rPr>
              <a:t>pid</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program_id</a:t>
            </a:r>
            <a:r>
              <a:rPr lang="en-GB" altLang="zh-CN" sz="700" b="0" dirty="0">
                <a:solidFill>
                  <a:srgbClr val="000000"/>
                </a:solidFill>
                <a:effectLst/>
                <a:highlight>
                  <a:srgbClr val="FFFFFF"/>
                </a:highlight>
                <a:latin typeface="Menlo" panose="020B0609030804020204" pitchFamily="49" charset="0"/>
              </a:rPr>
              <a:t>(</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err="1">
                <a:solidFill>
                  <a:srgbClr val="000000"/>
                </a:solidFill>
                <a:effectLst/>
                <a:highlight>
                  <a:srgbClr val="FFFFFF"/>
                </a:highlight>
                <a:latin typeface="Menlo" panose="020B0609030804020204" pitchFamily="49" charset="0"/>
              </a:rPr>
              <a:t>idx</a:t>
            </a:r>
            <a:r>
              <a:rPr lang="en-GB" altLang="zh-CN" sz="700" b="0" dirty="0">
                <a:solidFill>
                  <a:srgbClr val="000000"/>
                </a:solidFill>
                <a:effectLst/>
                <a:highlight>
                  <a:srgbClr val="FFFFFF"/>
                </a:highlight>
                <a:latin typeface="Menlo" panose="020B0609030804020204" pitchFamily="49" charset="0"/>
              </a:rPr>
              <a:t>= </a:t>
            </a:r>
            <a:r>
              <a:rPr lang="en-GB" altLang="zh-CN" sz="700" b="0" dirty="0" err="1">
                <a:solidFill>
                  <a:srgbClr val="000000"/>
                </a:solidFill>
                <a:effectLst/>
                <a:highlight>
                  <a:srgbClr val="FFFFFF"/>
                </a:highlight>
                <a:latin typeface="Menlo" panose="020B0609030804020204" pitchFamily="49" charset="0"/>
              </a:rPr>
              <a:t>pid</a:t>
            </a:r>
            <a:r>
              <a:rPr lang="en-GB" altLang="zh-CN" sz="700" b="0" dirty="0">
                <a:solidFill>
                  <a:srgbClr val="000000"/>
                </a:solidFill>
                <a:effectLst/>
                <a:highlight>
                  <a:srgbClr val="FFFFFF"/>
                </a:highlight>
                <a:latin typeface="Menlo" panose="020B0609030804020204" pitchFamily="49" charset="0"/>
              </a:rPr>
              <a:t> * </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arange</a:t>
            </a:r>
            <a:r>
              <a:rPr lang="en-GB" altLang="zh-CN" sz="700" b="0" dirty="0">
                <a:solidFill>
                  <a:srgbClr val="000000"/>
                </a:solidFill>
                <a:effectLst/>
                <a:highlight>
                  <a:srgbClr val="FFFFFF"/>
                </a:highlight>
                <a:latin typeface="Menlo" panose="020B0609030804020204" pitchFamily="49" charset="0"/>
              </a:rPr>
              <a: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mask = </a:t>
            </a:r>
            <a:r>
              <a:rPr lang="en-GB" altLang="zh-CN" sz="700" b="0" dirty="0" err="1">
                <a:solidFill>
                  <a:srgbClr val="000000"/>
                </a:solidFill>
                <a:effectLst/>
                <a:highlight>
                  <a:srgbClr val="FFFFFF"/>
                </a:highlight>
                <a:latin typeface="Menlo" panose="020B0609030804020204" pitchFamily="49" charset="0"/>
              </a:rPr>
              <a:t>idx</a:t>
            </a:r>
            <a:r>
              <a:rPr lang="en-GB" altLang="zh-CN" sz="700" b="0" dirty="0">
                <a:solidFill>
                  <a:srgbClr val="000000"/>
                </a:solidFill>
                <a:effectLst/>
                <a:highlight>
                  <a:srgbClr val="FFFFFF"/>
                </a:highlight>
                <a:latin typeface="Menlo" panose="020B0609030804020204" pitchFamily="49" charset="0"/>
              </a:rPr>
              <a:t> &lt; N</a:t>
            </a:r>
          </a:p>
          <a:p>
            <a:r>
              <a:rPr lang="en-GB" altLang="zh-CN" sz="700" b="0" dirty="0">
                <a:solidFill>
                  <a:srgbClr val="000000"/>
                </a:solidFill>
                <a:effectLst/>
                <a:highlight>
                  <a:srgbClr val="FFFFFF"/>
                </a:highlight>
                <a:latin typeface="Menlo" panose="020B0609030804020204" pitchFamily="49" charset="0"/>
              </a:rPr>
              <a:t>	x = load(X + </a:t>
            </a:r>
            <a:r>
              <a:rPr lang="en-GB" altLang="zh-CN" sz="700" b="0" dirty="0" err="1">
                <a:solidFill>
                  <a:srgbClr val="000000"/>
                </a:solidFill>
                <a:effectLst/>
                <a:highlight>
                  <a:srgbClr val="FFFFFF"/>
                </a:highlight>
                <a:latin typeface="Menlo" panose="020B0609030804020204" pitchFamily="49" charset="0"/>
              </a:rPr>
              <a:t>idx</a:t>
            </a:r>
            <a:r>
              <a:rPr lang="en-GB" altLang="zh-CN" sz="700" b="0" dirty="0">
                <a:solidFill>
                  <a:srgbClr val="000000"/>
                </a:solidFill>
                <a:effectLst/>
                <a:highlight>
                  <a:srgbClr val="FFFFFF"/>
                </a:highlight>
                <a:latin typeface="Menlo" panose="020B0609030804020204" pitchFamily="49" charset="0"/>
              </a:rPr>
              <a:t>, mask=mask)</a:t>
            </a:r>
          </a:p>
          <a:p>
            <a:r>
              <a:rPr lang="en-GB" altLang="zh-CN" sz="700" b="0" dirty="0">
                <a:solidFill>
                  <a:srgbClr val="000000"/>
                </a:solidFill>
                <a:effectLst/>
                <a:highlight>
                  <a:srgbClr val="FFFFFF"/>
                </a:highlight>
                <a:latin typeface="Menlo" panose="020B0609030804020204" pitchFamily="49" charset="0"/>
              </a:rPr>
              <a:t>	y = load(Y + </a:t>
            </a:r>
            <a:r>
              <a:rPr lang="en-GB" altLang="zh-CN" sz="700" b="0" dirty="0" err="1">
                <a:solidFill>
                  <a:srgbClr val="000000"/>
                </a:solidFill>
                <a:effectLst/>
                <a:highlight>
                  <a:srgbClr val="FFFFFF"/>
                </a:highlight>
                <a:latin typeface="Menlo" panose="020B0609030804020204" pitchFamily="49" charset="0"/>
              </a:rPr>
              <a:t>idx</a:t>
            </a:r>
            <a:r>
              <a:rPr lang="en-GB" altLang="zh-CN" sz="700" b="0" dirty="0">
                <a:solidFill>
                  <a:srgbClr val="000000"/>
                </a:solidFill>
                <a:effectLst/>
                <a:highlight>
                  <a:srgbClr val="FFFFFF"/>
                </a:highlight>
                <a:latin typeface="Menlo" panose="020B0609030804020204" pitchFamily="49" charset="0"/>
              </a:rPr>
              <a:t>, mask=mask)</a:t>
            </a:r>
          </a:p>
          <a:p>
            <a:r>
              <a:rPr lang="en-GB" altLang="zh-CN" sz="700" b="0" dirty="0">
                <a:solidFill>
                  <a:srgbClr val="000000"/>
                </a:solidFill>
                <a:effectLst/>
                <a:highlight>
                  <a:srgbClr val="FFFFFF"/>
                </a:highlight>
                <a:latin typeface="Menlo" panose="020B0609030804020204" pitchFamily="49" charset="0"/>
              </a:rPr>
              <a:t>	store(Z + </a:t>
            </a:r>
            <a:r>
              <a:rPr lang="en-GB" altLang="zh-CN" sz="700" b="0" dirty="0" err="1">
                <a:solidFill>
                  <a:srgbClr val="000000"/>
                </a:solidFill>
                <a:effectLst/>
                <a:highlight>
                  <a:srgbClr val="FFFFFF"/>
                </a:highlight>
                <a:latin typeface="Menlo" panose="020B0609030804020204" pitchFamily="49" charset="0"/>
              </a:rPr>
              <a:t>idx</a:t>
            </a:r>
            <a:r>
              <a:rPr lang="en-GB" altLang="zh-CN" sz="700" b="0" dirty="0">
                <a:solidFill>
                  <a:srgbClr val="000000"/>
                </a:solidFill>
                <a:effectLst/>
                <a:highlight>
                  <a:srgbClr val="FFFFFF"/>
                </a:highlight>
                <a:latin typeface="Menlo" panose="020B0609030804020204" pitchFamily="49" charset="0"/>
              </a:rPr>
              <a:t>, x + y, mask=mask)</a:t>
            </a:r>
          </a:p>
        </p:txBody>
      </p:sp>
      <p:sp>
        <p:nvSpPr>
          <p:cNvPr id="14" name="文本框 13"/>
          <p:cNvSpPr txBox="1"/>
          <p:nvPr/>
        </p:nvSpPr>
        <p:spPr>
          <a:xfrm>
            <a:off x="7259211" y="882190"/>
            <a:ext cx="3459701" cy="32162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altLang="zh-CN" sz="700" b="0" dirty="0">
                <a:solidFill>
                  <a:srgbClr val="0000FF"/>
                </a:solidFill>
                <a:effectLst/>
                <a:highlight>
                  <a:srgbClr val="FFFFFF"/>
                </a:highlight>
                <a:latin typeface="Menlo" panose="020B0609030804020204" pitchFamily="49" charset="0"/>
              </a:rPr>
              <a:t>def</a:t>
            </a:r>
            <a:r>
              <a:rPr lang="en-GB" altLang="zh-CN" sz="700" b="0" dirty="0">
                <a:solidFill>
                  <a:srgbClr val="000000"/>
                </a:solidFill>
                <a:effectLst/>
                <a:highlight>
                  <a:srgbClr val="FFFFFF"/>
                </a:highlight>
                <a:latin typeface="Menlo" panose="020B0609030804020204" pitchFamily="49" charset="0"/>
              </a:rPr>
              <a:t> void add(i32* X .aligned(</a:t>
            </a:r>
            <a:r>
              <a:rPr lang="en-GB" altLang="zh-CN" sz="700" b="0" dirty="0">
                <a:solidFill>
                  <a:srgbClr val="098658"/>
                </a:solidFill>
                <a:effectLst/>
                <a:highlight>
                  <a:srgbClr val="FFFFFF"/>
                </a:highlight>
                <a:latin typeface="Menlo" panose="020B0609030804020204" pitchFamily="49" charset="0"/>
              </a:rPr>
              <a:t>16</a:t>
            </a:r>
            <a:r>
              <a:rPr lang="en-GB" altLang="zh-CN" sz="700" b="0" dirty="0">
                <a:solidFill>
                  <a:srgbClr val="000000"/>
                </a:solidFill>
                <a:effectLst/>
                <a:highlight>
                  <a:srgbClr val="FFFFFF"/>
                </a:highlight>
                <a:latin typeface="Menlo" panose="020B0609030804020204" pitchFamily="49" charset="0"/>
              </a:rPr>
              <a:t>) , i32* Y .aligned(</a:t>
            </a:r>
            <a:r>
              <a:rPr lang="en-GB" altLang="zh-CN" sz="700" b="0" dirty="0">
                <a:solidFill>
                  <a:srgbClr val="098658"/>
                </a:solidFill>
                <a:effectLst/>
                <a:highlight>
                  <a:srgbClr val="FFFFFF"/>
                </a:highlight>
                <a:latin typeface="Menlo" panose="020B0609030804020204" pitchFamily="49" charset="0"/>
              </a:rPr>
              <a:t>16</a:t>
            </a:r>
            <a:r>
              <a:rPr lang="en-GB" altLang="zh-CN" sz="700" b="0" dirty="0">
                <a:solidFill>
                  <a:srgbClr val="000000"/>
                </a:solidFill>
                <a:effectLst/>
                <a:highlight>
                  <a:srgbClr val="FFFFFF"/>
                </a:highlight>
                <a:latin typeface="Menlo" panose="020B0609030804020204" pitchFamily="49" charset="0"/>
              </a:rPr>
              <a:t>) , i32* Z .aligned(</a:t>
            </a:r>
            <a:r>
              <a:rPr lang="en-GB" altLang="zh-CN" sz="700" b="0" dirty="0">
                <a:solidFill>
                  <a:srgbClr val="098658"/>
                </a:solidFill>
                <a:effectLst/>
                <a:highlight>
                  <a:srgbClr val="FFFFFF"/>
                </a:highlight>
                <a:latin typeface="Menlo" panose="020B0609030804020204" pitchFamily="49" charset="0"/>
              </a:rPr>
              <a:t>16</a:t>
            </a:r>
            <a:r>
              <a:rPr lang="en-GB" altLang="zh-CN" sz="700" b="0" dirty="0">
                <a:solidFill>
                  <a:srgbClr val="000000"/>
                </a:solidFill>
                <a:effectLst/>
                <a:highlight>
                  <a:srgbClr val="FFFFFF"/>
                </a:highlight>
                <a:latin typeface="Menlo" panose="020B0609030804020204" pitchFamily="49" charset="0"/>
              </a:rPr>
              <a:t>) , i32 N .</a:t>
            </a:r>
            <a:r>
              <a:rPr lang="en-GB" altLang="zh-CN" sz="700" b="0" dirty="0" err="1">
                <a:solidFill>
                  <a:srgbClr val="000000"/>
                </a:solidFill>
                <a:effectLst/>
                <a:highlight>
                  <a:srgbClr val="FFFFFF"/>
                </a:highlight>
                <a:latin typeface="Menlo" panose="020B0609030804020204" pitchFamily="49" charset="0"/>
              </a:rPr>
              <a:t>multipleof</a:t>
            </a:r>
            <a:r>
              <a:rPr lang="en-GB" altLang="zh-CN" sz="700" b="0" dirty="0">
                <a:solidFill>
                  <a:srgbClr val="000000"/>
                </a:solidFill>
                <a:effectLst/>
                <a:highlight>
                  <a:srgbClr val="FFFFFF"/>
                </a:highlight>
                <a:latin typeface="Menlo" panose="020B0609030804020204" pitchFamily="49" charset="0"/>
              </a:rPr>
              <a:t>(</a:t>
            </a:r>
            <a:r>
              <a:rPr lang="en-GB" altLang="zh-CN" sz="700" b="0" dirty="0">
                <a:solidFill>
                  <a:srgbClr val="098658"/>
                </a:solidFill>
                <a:effectLst/>
                <a:highlight>
                  <a:srgbClr val="FFFFFF"/>
                </a:highlight>
                <a:latin typeface="Menlo" panose="020B0609030804020204" pitchFamily="49" charset="0"/>
              </a:rPr>
              <a:t>2</a:t>
            </a:r>
            <a:r>
              <a:rPr lang="en-GB" altLang="zh-CN" sz="700" b="0" dirty="0">
                <a:solidFill>
                  <a:srgbClr val="000000"/>
                </a:solidFill>
                <a:effectLst/>
                <a:highlight>
                  <a:srgbClr val="FFFFFF"/>
                </a:highlight>
                <a:latin typeface="Menlo" panose="020B0609030804020204" pitchFamily="49" charset="0"/>
              </a:rPr>
              <a:t>) )</a:t>
            </a:r>
          </a:p>
          <a:p>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entry:</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get_program_id</a:t>
            </a:r>
            <a:r>
              <a:rPr lang="en-GB" altLang="zh-CN" sz="700" b="0" dirty="0">
                <a:solidFill>
                  <a:srgbClr val="000000"/>
                </a:solidFill>
                <a:effectLst/>
                <a:highlight>
                  <a:srgbClr val="FFFFFF"/>
                </a:highlight>
                <a:latin typeface="Menlo" panose="020B0609030804020204" pitchFamily="49" charset="0"/>
              </a:rPr>
              <a:t>[</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 i32;</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mul</a:t>
            </a:r>
            <a:r>
              <a:rPr lang="en-GB" altLang="zh-CN" sz="700" b="0" dirty="0">
                <a:solidFill>
                  <a:srgbClr val="000000"/>
                </a:solidFill>
                <a:effectLst/>
                <a:highlight>
                  <a:srgbClr val="FFFFFF"/>
                </a:highlight>
                <a:latin typeface="Menlo" panose="020B0609030804020204" pitchFamily="49" charset="0"/>
              </a:rPr>
              <a:t> i32 %</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make_range</a:t>
            </a:r>
            <a:r>
              <a:rPr lang="en-GB" altLang="zh-CN" sz="700" b="0" dirty="0">
                <a:solidFill>
                  <a:srgbClr val="000000"/>
                </a:solidFill>
                <a:effectLst/>
                <a:highlight>
                  <a:srgbClr val="FFFFFF"/>
                </a:highlight>
                <a:latin typeface="Menlo" panose="020B0609030804020204" pitchFamily="49" charset="0"/>
              </a:rPr>
              <a:t>[</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 : </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6</a:t>
            </a:r>
            <a:r>
              <a:rPr lang="en-GB" altLang="zh-CN" sz="700" b="0" dirty="0">
                <a:solidFill>
                  <a:srgbClr val="000000"/>
                </a:solidFill>
                <a:effectLst/>
                <a:highlight>
                  <a:srgbClr val="FFFFFF"/>
                </a:highlight>
                <a:latin typeface="Menlo" panose="020B0609030804020204" pitchFamily="49" charset="0"/>
              </a:rPr>
              <a:t> = add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4</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9</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N;</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11</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icmp_slt</a:t>
            </a:r>
            <a:r>
              <a:rPr lang="en-GB" altLang="zh-CN" sz="700" b="0" dirty="0">
                <a:solidFill>
                  <a:srgbClr val="000000"/>
                </a:solidFill>
                <a:effectLst/>
                <a:highlight>
                  <a:srgbClr val="FFFFFF"/>
                </a:highlight>
                <a:latin typeface="Menlo" panose="020B0609030804020204" pitchFamily="49" charset="0"/>
              </a:rPr>
              <a:t> i1&lt;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6</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9</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14</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X;</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16</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getelementptr</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14</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6</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19</a:t>
            </a:r>
            <a:r>
              <a:rPr lang="en-GB" altLang="zh-CN" sz="700" b="0" dirty="0">
                <a:solidFill>
                  <a:srgbClr val="000000"/>
                </a:solidFill>
                <a:effectLst/>
                <a:highlight>
                  <a:srgbClr val="FFFFFF"/>
                </a:highlight>
                <a:latin typeface="Menlo" panose="020B0609030804020204" pitchFamily="49" charset="0"/>
              </a:rPr>
              <a:t> = broadcast i1&lt;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11</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21</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err="1">
                <a:solidFill>
                  <a:srgbClr val="000000"/>
                </a:solidFill>
                <a:effectLst/>
                <a:highlight>
                  <a:srgbClr val="FFFFFF"/>
                </a:highlight>
                <a:latin typeface="Menlo" panose="020B0609030804020204" pitchFamily="49" charset="0"/>
              </a:rPr>
              <a:t>undef</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22</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masked_load</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16</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19</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21</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26</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Y;</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28</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getelementptr</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26</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6</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31</a:t>
            </a:r>
            <a:r>
              <a:rPr lang="en-GB" altLang="zh-CN" sz="700" b="0" dirty="0">
                <a:solidFill>
                  <a:srgbClr val="000000"/>
                </a:solidFill>
                <a:effectLst/>
                <a:highlight>
                  <a:srgbClr val="FFFFFF"/>
                </a:highlight>
                <a:latin typeface="Menlo" panose="020B0609030804020204" pitchFamily="49" charset="0"/>
              </a:rPr>
              <a:t> = broadcast i1&lt;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11</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33</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err="1">
                <a:solidFill>
                  <a:srgbClr val="000000"/>
                </a:solidFill>
                <a:effectLst/>
                <a:highlight>
                  <a:srgbClr val="FFFFFF"/>
                </a:highlight>
                <a:latin typeface="Menlo" panose="020B0609030804020204" pitchFamily="49" charset="0"/>
              </a:rPr>
              <a:t>undef</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34</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masked_load</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28</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31</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33</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38</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Z;</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40</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getelementptr</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38</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6</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43</a:t>
            </a:r>
            <a:r>
              <a:rPr lang="en-GB" altLang="zh-CN" sz="700" b="0" dirty="0">
                <a:solidFill>
                  <a:srgbClr val="000000"/>
                </a:solidFill>
                <a:effectLst/>
                <a:highlight>
                  <a:srgbClr val="FFFFFF"/>
                </a:highlight>
                <a:latin typeface="Menlo" panose="020B0609030804020204" pitchFamily="49" charset="0"/>
              </a:rPr>
              <a:t> = add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22</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34</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46</a:t>
            </a:r>
            <a:r>
              <a:rPr lang="en-GB" altLang="zh-CN" sz="700" b="0" dirty="0">
                <a:solidFill>
                  <a:srgbClr val="000000"/>
                </a:solidFill>
                <a:effectLst/>
                <a:highlight>
                  <a:srgbClr val="FFFFFF"/>
                </a:highlight>
                <a:latin typeface="Menlo" panose="020B0609030804020204" pitchFamily="49" charset="0"/>
              </a:rPr>
              <a:t> = broadcast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43</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48</a:t>
            </a:r>
            <a:r>
              <a:rPr lang="en-GB" altLang="zh-CN" sz="700" b="0" dirty="0">
                <a:solidFill>
                  <a:srgbClr val="000000"/>
                </a:solidFill>
                <a:effectLst/>
                <a:highlight>
                  <a:srgbClr val="FFFFFF"/>
                </a:highlight>
                <a:latin typeface="Menlo" panose="020B0609030804020204" pitchFamily="49" charset="0"/>
              </a:rPr>
              <a:t> = broadcast i1&lt;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11</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err="1">
                <a:solidFill>
                  <a:srgbClr val="000000"/>
                </a:solidFill>
                <a:effectLst/>
                <a:highlight>
                  <a:srgbClr val="FFFFFF"/>
                </a:highlight>
                <a:latin typeface="Menlo" panose="020B0609030804020204" pitchFamily="49" charset="0"/>
              </a:rPr>
              <a:t>masked_store</a:t>
            </a:r>
            <a:r>
              <a:rPr lang="en-GB" altLang="zh-CN" sz="700" b="0" dirty="0">
                <a:solidFill>
                  <a:srgbClr val="000000"/>
                </a:solidFill>
                <a:effectLst/>
                <a:highlight>
                  <a:srgbClr val="FFFFFF"/>
                </a:highlight>
                <a:latin typeface="Menlo" panose="020B0609030804020204" pitchFamily="49" charset="0"/>
              </a:rPr>
              <a:t> void %</a:t>
            </a:r>
            <a:r>
              <a:rPr lang="en-GB" altLang="zh-CN" sz="700" b="0" dirty="0">
                <a:solidFill>
                  <a:srgbClr val="098658"/>
                </a:solidFill>
                <a:effectLst/>
                <a:highlight>
                  <a:srgbClr val="FFFFFF"/>
                </a:highlight>
                <a:latin typeface="Menlo" panose="020B0609030804020204" pitchFamily="49" charset="0"/>
              </a:rPr>
              <a:t>40</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46</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48</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ret void;</a:t>
            </a:r>
          </a:p>
          <a:p>
            <a:r>
              <a:rPr lang="en-GB" altLang="zh-CN" sz="700" b="0" dirty="0">
                <a:solidFill>
                  <a:srgbClr val="000000"/>
                </a:solidFill>
                <a:effectLst/>
                <a:highlight>
                  <a:srgbClr val="FFFFFF"/>
                </a:highlight>
                <a:latin typeface="Menlo" panose="020B0609030804020204" pitchFamily="49" charset="0"/>
              </a:rPr>
              <a:t>}</a:t>
            </a:r>
          </a:p>
        </p:txBody>
      </p:sp>
      <p:sp>
        <p:nvSpPr>
          <p:cNvPr id="15" name="文本框 14"/>
          <p:cNvSpPr txBox="1"/>
          <p:nvPr/>
        </p:nvSpPr>
        <p:spPr>
          <a:xfrm>
            <a:off x="3492637" y="3052566"/>
            <a:ext cx="3459701" cy="375487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altLang="zh-CN" sz="700" b="0" dirty="0">
                <a:solidFill>
                  <a:srgbClr val="000000"/>
                </a:solidFill>
                <a:effectLst/>
                <a:highlight>
                  <a:srgbClr val="FFFFFF"/>
                </a:highlight>
                <a:latin typeface="Menlo" panose="020B0609030804020204" pitchFamily="49" charset="0"/>
              </a:rPr>
              <a:t>.visible .entry add(</a:t>
            </a:r>
          </a:p>
          <a:p>
            <a:r>
              <a:rPr lang="en-GB" altLang="zh-CN" sz="700" b="0" dirty="0">
                <a:solidFill>
                  <a:srgbClr val="000000"/>
                </a:solidFill>
                <a:effectLst/>
                <a:highlight>
                  <a:srgbClr val="FFFFFF"/>
                </a:highlight>
                <a:latin typeface="Menlo" panose="020B0609030804020204" pitchFamily="49" charset="0"/>
              </a:rPr>
              <a:t>.param .u64 add_param_0, .param .u64 add_param_1,</a:t>
            </a:r>
          </a:p>
          <a:p>
            <a:r>
              <a:rPr lang="en-GB" altLang="zh-CN" sz="700" b="0" dirty="0">
                <a:solidFill>
                  <a:srgbClr val="000000"/>
                </a:solidFill>
                <a:effectLst/>
                <a:highlight>
                  <a:srgbClr val="FFFFFF"/>
                </a:highlight>
                <a:latin typeface="Menlo" panose="020B0609030804020204" pitchFamily="49" charset="0"/>
              </a:rPr>
              <a:t>.param .u64 add_param_2, .param .u32 add_param_3</a:t>
            </a:r>
          </a:p>
          <a:p>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a:t>
            </a:r>
            <a:r>
              <a:rPr lang="en-GB" altLang="zh-CN" sz="700" b="0" dirty="0" err="1">
                <a:solidFill>
                  <a:srgbClr val="000000"/>
                </a:solidFill>
                <a:effectLst/>
                <a:highlight>
                  <a:srgbClr val="FFFFFF"/>
                </a:highlight>
                <a:latin typeface="Menlo" panose="020B0609030804020204" pitchFamily="49" charset="0"/>
              </a:rPr>
              <a:t>maxntid</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128</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a:t>
            </a:r>
            <a:endParaRPr lang="en-GB" altLang="zh-CN" sz="700" b="0" dirty="0">
              <a:solidFill>
                <a:srgbClr val="000000"/>
              </a:solidFill>
              <a:effectLst/>
              <a:highlight>
                <a:srgbClr val="FFFFFF"/>
              </a:highlight>
              <a:latin typeface="Menlo" panose="020B0609030804020204" pitchFamily="49" charset="0"/>
            </a:endParaRPr>
          </a:p>
          <a:p>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.reg .pred %p&lt;</a:t>
            </a:r>
            <a:r>
              <a:rPr lang="en-GB" altLang="zh-CN" sz="700" b="0" dirty="0">
                <a:solidFill>
                  <a:srgbClr val="098658"/>
                </a:solidFill>
                <a:effectLst/>
                <a:highlight>
                  <a:srgbClr val="FFFFFF"/>
                </a:highlight>
                <a:latin typeface="Menlo" panose="020B0609030804020204" pitchFamily="49" charset="0"/>
              </a:rPr>
              <a:t>4</a:t>
            </a:r>
            <a:r>
              <a:rPr lang="en-GB" altLang="zh-CN" sz="700" b="0" dirty="0">
                <a:solidFill>
                  <a:srgbClr val="000000"/>
                </a:solidFill>
                <a:effectLst/>
                <a:highlight>
                  <a:srgbClr val="FFFFFF"/>
                </a:highlight>
                <a:latin typeface="Menlo" panose="020B0609030804020204" pitchFamily="49" charset="0"/>
              </a:rPr>
              <a:t>&gt;;</a:t>
            </a:r>
          </a:p>
          <a:p>
            <a:r>
              <a:rPr lang="en-GB" altLang="zh-CN" sz="700" b="0" dirty="0">
                <a:solidFill>
                  <a:srgbClr val="000000"/>
                </a:solidFill>
                <a:effectLst/>
                <a:highlight>
                  <a:srgbClr val="FFFFFF"/>
                </a:highlight>
                <a:latin typeface="Menlo" panose="020B0609030804020204" pitchFamily="49" charset="0"/>
              </a:rPr>
              <a:t>.reg .b32 %r&lt;</a:t>
            </a:r>
            <a:r>
              <a:rPr lang="en-GB" altLang="zh-CN" sz="700" b="0" dirty="0">
                <a:solidFill>
                  <a:srgbClr val="098658"/>
                </a:solidFill>
                <a:effectLst/>
                <a:highlight>
                  <a:srgbClr val="FFFFFF"/>
                </a:highlight>
                <a:latin typeface="Menlo" panose="020B0609030804020204" pitchFamily="49" charset="0"/>
              </a:rPr>
              <a:t>18</a:t>
            </a:r>
            <a:r>
              <a:rPr lang="en-GB" altLang="zh-CN" sz="700" b="0" dirty="0">
                <a:solidFill>
                  <a:srgbClr val="000000"/>
                </a:solidFill>
                <a:effectLst/>
                <a:highlight>
                  <a:srgbClr val="FFFFFF"/>
                </a:highlight>
                <a:latin typeface="Menlo" panose="020B0609030804020204" pitchFamily="49" charset="0"/>
              </a:rPr>
              <a:t>&gt;;</a:t>
            </a:r>
          </a:p>
          <a:p>
            <a:r>
              <a:rPr lang="en-GB" altLang="zh-CN" sz="700" b="0" dirty="0">
                <a:solidFill>
                  <a:srgbClr val="000000"/>
                </a:solidFill>
                <a:effectLst/>
                <a:highlight>
                  <a:srgbClr val="FFFFFF"/>
                </a:highlight>
                <a:latin typeface="Menlo" panose="020B0609030804020204" pitchFamily="49" charset="0"/>
              </a:rPr>
              <a:t>.reg .b64 %</a:t>
            </a:r>
            <a:r>
              <a:rPr lang="en-GB" altLang="zh-CN" sz="700" b="0" dirty="0" err="1">
                <a:solidFill>
                  <a:srgbClr val="000000"/>
                </a:solidFill>
                <a:effectLst/>
                <a:highlight>
                  <a:srgbClr val="FFFFFF"/>
                </a:highlight>
                <a:latin typeface="Menlo" panose="020B0609030804020204" pitchFamily="49" charset="0"/>
              </a:rPr>
              <a:t>rd</a:t>
            </a:r>
            <a:r>
              <a:rPr lang="en-GB" altLang="zh-CN" sz="700" b="0" dirty="0">
                <a:solidFill>
                  <a:srgbClr val="000000"/>
                </a:solidFill>
                <a:effectLst/>
                <a:highlight>
                  <a:srgbClr val="FFFFFF"/>
                </a:highlight>
                <a:latin typeface="Menlo" panose="020B0609030804020204" pitchFamily="49" charset="0"/>
              </a:rPr>
              <a:t>&lt;</a:t>
            </a:r>
            <a:r>
              <a:rPr lang="en-GB" altLang="zh-CN" sz="700" b="0" dirty="0">
                <a:solidFill>
                  <a:srgbClr val="098658"/>
                </a:solidFill>
                <a:effectLst/>
                <a:highlight>
                  <a:srgbClr val="FFFFFF"/>
                </a:highlight>
                <a:latin typeface="Menlo" panose="020B0609030804020204" pitchFamily="49" charset="0"/>
              </a:rPr>
              <a:t>8</a:t>
            </a:r>
            <a:r>
              <a:rPr lang="en-GB" altLang="zh-CN" sz="700" b="0" dirty="0">
                <a:solidFill>
                  <a:srgbClr val="000000"/>
                </a:solidFill>
                <a:effectLst/>
                <a:highlight>
                  <a:srgbClr val="FFFFFF"/>
                </a:highlight>
                <a:latin typeface="Menlo" panose="020B0609030804020204" pitchFamily="49" charset="0"/>
              </a:rPr>
              <a:t>&gt;;</a:t>
            </a:r>
          </a:p>
          <a:p>
            <a:r>
              <a:rPr lang="en-GB" altLang="zh-CN" sz="700" b="0" dirty="0">
                <a:solidFill>
                  <a:srgbClr val="000000"/>
                </a:solidFill>
                <a:effectLst/>
                <a:highlight>
                  <a:srgbClr val="FFFFFF"/>
                </a:highlight>
                <a:latin typeface="Menlo" panose="020B0609030804020204" pitchFamily="49" charset="0"/>
              </a:rPr>
              <a:t>ld.param.u64 %rd4, [add_param_0];</a:t>
            </a:r>
          </a:p>
          <a:p>
            <a:r>
              <a:rPr lang="en-GB" altLang="zh-CN" sz="700" b="0" dirty="0">
                <a:solidFill>
                  <a:srgbClr val="000000"/>
                </a:solidFill>
                <a:effectLst/>
                <a:highlight>
                  <a:srgbClr val="FFFFFF"/>
                </a:highlight>
                <a:latin typeface="Menlo" panose="020B0609030804020204" pitchFamily="49" charset="0"/>
              </a:rPr>
              <a:t>ld.param.u64 %rd5, [add_param_1];</a:t>
            </a:r>
          </a:p>
          <a:p>
            <a:r>
              <a:rPr lang="en-GB" altLang="zh-CN" sz="700" b="0" dirty="0">
                <a:solidFill>
                  <a:srgbClr val="000000"/>
                </a:solidFill>
                <a:effectLst/>
                <a:highlight>
                  <a:srgbClr val="FFFFFF"/>
                </a:highlight>
                <a:latin typeface="Menlo" panose="020B0609030804020204" pitchFamily="49" charset="0"/>
              </a:rPr>
              <a:t>mov.u32 %r13, %</a:t>
            </a:r>
            <a:r>
              <a:rPr lang="en-GB" altLang="zh-CN" sz="700" b="0" dirty="0" err="1">
                <a:solidFill>
                  <a:srgbClr val="000000"/>
                </a:solidFill>
                <a:effectLst/>
                <a:highlight>
                  <a:srgbClr val="FFFFFF"/>
                </a:highlight>
                <a:latin typeface="Menlo" panose="020B0609030804020204" pitchFamily="49" charset="0"/>
              </a:rPr>
              <a:t>tid.x</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ld.param.u32 %r14, [add_param_3];</a:t>
            </a:r>
          </a:p>
          <a:p>
            <a:r>
              <a:rPr lang="en-GB" altLang="zh-CN" sz="700" b="0" dirty="0">
                <a:solidFill>
                  <a:srgbClr val="000000"/>
                </a:solidFill>
                <a:effectLst/>
                <a:highlight>
                  <a:srgbClr val="FFFFFF"/>
                </a:highlight>
                <a:latin typeface="Menlo" panose="020B0609030804020204" pitchFamily="49" charset="0"/>
              </a:rPr>
              <a:t>shl.b32 %r15, %r13, </a:t>
            </a:r>
            <a:r>
              <a:rPr lang="en-GB" altLang="zh-CN" sz="700" b="0" dirty="0">
                <a:solidFill>
                  <a:srgbClr val="098658"/>
                </a:solidFill>
                <a:effectLst/>
                <a:highlight>
                  <a:srgbClr val="FFFFFF"/>
                </a:highlight>
                <a:latin typeface="Menlo" panose="020B0609030804020204" pitchFamily="49" charset="0"/>
              </a:rPr>
              <a:t>2</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mov.u32 %r16, %</a:t>
            </a:r>
            <a:r>
              <a:rPr lang="en-GB" altLang="zh-CN" sz="700" b="0" dirty="0" err="1">
                <a:solidFill>
                  <a:srgbClr val="000000"/>
                </a:solidFill>
                <a:effectLst/>
                <a:highlight>
                  <a:srgbClr val="FFFFFF"/>
                </a:highlight>
                <a:latin typeface="Menlo" panose="020B0609030804020204" pitchFamily="49" charset="0"/>
              </a:rPr>
              <a:t>ctaid.x</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mad.lo.s32 %r17, %r16, </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 %r15;</a:t>
            </a:r>
          </a:p>
          <a:p>
            <a:r>
              <a:rPr lang="en-GB" altLang="zh-CN" sz="700" b="0" dirty="0">
                <a:solidFill>
                  <a:srgbClr val="000000"/>
                </a:solidFill>
                <a:effectLst/>
                <a:highlight>
                  <a:srgbClr val="FFFFFF"/>
                </a:highlight>
                <a:latin typeface="Menlo" panose="020B0609030804020204" pitchFamily="49" charset="0"/>
              </a:rPr>
              <a:t>setp.ge.s32 %p3, %r17, %r14;</a:t>
            </a:r>
          </a:p>
          <a:p>
            <a:r>
              <a:rPr lang="en-GB" altLang="zh-CN" sz="700" b="0" dirty="0">
                <a:solidFill>
                  <a:srgbClr val="000000"/>
                </a:solidFill>
                <a:effectLst/>
                <a:highlight>
                  <a:srgbClr val="FFFFFF"/>
                </a:highlight>
                <a:latin typeface="Menlo" panose="020B0609030804020204" pitchFamily="49" charset="0"/>
              </a:rPr>
              <a:t>setp.lt.s32 %p1, %r17, %r14;</a:t>
            </a:r>
          </a:p>
          <a:p>
            <a:r>
              <a:rPr lang="en-GB" altLang="zh-CN" sz="700" b="0" dirty="0">
                <a:solidFill>
                  <a:srgbClr val="000000"/>
                </a:solidFill>
                <a:effectLst/>
                <a:highlight>
                  <a:srgbClr val="FFFFFF"/>
                </a:highlight>
                <a:latin typeface="Menlo" panose="020B0609030804020204" pitchFamily="49" charset="0"/>
              </a:rPr>
              <a:t>mul.wide.s32 %rd7, %r17, </a:t>
            </a:r>
            <a:r>
              <a:rPr lang="en-GB" altLang="zh-CN" sz="700" b="0" dirty="0">
                <a:solidFill>
                  <a:srgbClr val="098658"/>
                </a:solidFill>
                <a:effectLst/>
                <a:highlight>
                  <a:srgbClr val="FFFFFF"/>
                </a:highlight>
                <a:latin typeface="Menlo" panose="020B0609030804020204" pitchFamily="49" charset="0"/>
              </a:rPr>
              <a:t>4</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add.s64 %rd2, %rd4, %rd7;</a:t>
            </a:r>
          </a:p>
          <a:p>
            <a:r>
              <a:rPr lang="en-GB" altLang="zh-CN" sz="700" b="0" dirty="0">
                <a:solidFill>
                  <a:srgbClr val="000000"/>
                </a:solidFill>
                <a:effectLst/>
                <a:highlight>
                  <a:srgbClr val="FFFFFF"/>
                </a:highlight>
                <a:latin typeface="Menlo" panose="020B0609030804020204" pitchFamily="49" charset="0"/>
              </a:rPr>
              <a:t>@%p1 ld.global.cg.v4.b32 {%r5,%r6,%r7,%r8}, [ %rd2 + </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add.s64 %rd3, %rd5, %rd7;</a:t>
            </a:r>
          </a:p>
          <a:p>
            <a:r>
              <a:rPr lang="en-GB" altLang="zh-CN" sz="700" b="0" dirty="0">
                <a:solidFill>
                  <a:srgbClr val="000000"/>
                </a:solidFill>
                <a:effectLst/>
                <a:highlight>
                  <a:srgbClr val="FFFFFF"/>
                </a:highlight>
                <a:latin typeface="Menlo" panose="020B0609030804020204" pitchFamily="49" charset="0"/>
              </a:rPr>
              <a:t>@%p1 ld.global.cg.v4.b32 {%r9,%r10,%r11,%r12}, [ %rd3 + </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@%p3 bra LBB0_2;</a:t>
            </a:r>
          </a:p>
          <a:p>
            <a:r>
              <a:rPr lang="en-GB" altLang="zh-CN" sz="700" b="0" dirty="0">
                <a:solidFill>
                  <a:srgbClr val="000000"/>
                </a:solidFill>
                <a:effectLst/>
                <a:highlight>
                  <a:srgbClr val="FFFFFF"/>
                </a:highlight>
                <a:latin typeface="Menlo" panose="020B0609030804020204" pitchFamily="49" charset="0"/>
              </a:rPr>
              <a:t>ld.param.u64 %rd6, [add_param_2];</a:t>
            </a:r>
          </a:p>
          <a:p>
            <a:r>
              <a:rPr lang="en-GB" altLang="zh-CN" sz="700" b="0" dirty="0">
                <a:solidFill>
                  <a:srgbClr val="000000"/>
                </a:solidFill>
                <a:effectLst/>
                <a:highlight>
                  <a:srgbClr val="FFFFFF"/>
                </a:highlight>
                <a:latin typeface="Menlo" panose="020B0609030804020204" pitchFamily="49" charset="0"/>
              </a:rPr>
              <a:t>add.s64 %rd1, %rd6, %rd7;</a:t>
            </a:r>
          </a:p>
          <a:p>
            <a:r>
              <a:rPr lang="en-GB" altLang="zh-CN" sz="700" b="0" dirty="0">
                <a:solidFill>
                  <a:srgbClr val="000000"/>
                </a:solidFill>
                <a:effectLst/>
                <a:highlight>
                  <a:srgbClr val="FFFFFF"/>
                </a:highlight>
                <a:latin typeface="Menlo" panose="020B0609030804020204" pitchFamily="49" charset="0"/>
              </a:rPr>
              <a:t>add.s32 %r1, %r5, %r9;</a:t>
            </a:r>
          </a:p>
          <a:p>
            <a:r>
              <a:rPr lang="en-GB" altLang="zh-CN" sz="700" b="0" dirty="0">
                <a:solidFill>
                  <a:srgbClr val="000000"/>
                </a:solidFill>
                <a:effectLst/>
                <a:highlight>
                  <a:srgbClr val="FFFFFF"/>
                </a:highlight>
                <a:latin typeface="Menlo" panose="020B0609030804020204" pitchFamily="49" charset="0"/>
              </a:rPr>
              <a:t>add.s32 %r2, %r6, %r10;</a:t>
            </a:r>
          </a:p>
          <a:p>
            <a:r>
              <a:rPr lang="en-GB" altLang="zh-CN" sz="700" b="0" dirty="0">
                <a:solidFill>
                  <a:srgbClr val="000000"/>
                </a:solidFill>
                <a:effectLst/>
                <a:highlight>
                  <a:srgbClr val="FFFFFF"/>
                </a:highlight>
                <a:latin typeface="Menlo" panose="020B0609030804020204" pitchFamily="49" charset="0"/>
              </a:rPr>
              <a:t>add.s32 %r3, %r7, %r11;</a:t>
            </a:r>
          </a:p>
          <a:p>
            <a:r>
              <a:rPr lang="en-GB" altLang="zh-CN" sz="700" b="0" dirty="0">
                <a:solidFill>
                  <a:srgbClr val="000000"/>
                </a:solidFill>
                <a:effectLst/>
                <a:highlight>
                  <a:srgbClr val="FFFFFF"/>
                </a:highlight>
                <a:latin typeface="Menlo" panose="020B0609030804020204" pitchFamily="49" charset="0"/>
              </a:rPr>
              <a:t>add.s32 %r4, %r8, %r12;</a:t>
            </a:r>
          </a:p>
          <a:p>
            <a:r>
              <a:rPr lang="en-GB" altLang="zh-CN" sz="700" b="0" dirty="0">
                <a:solidFill>
                  <a:srgbClr val="000000"/>
                </a:solidFill>
                <a:effectLst/>
                <a:highlight>
                  <a:srgbClr val="FFFFFF"/>
                </a:highlight>
                <a:latin typeface="Menlo" panose="020B0609030804020204" pitchFamily="49" charset="0"/>
              </a:rPr>
              <a:t>st.global.v4.u32 [%rd1], {%r1, %r2, %r3, %r4};</a:t>
            </a:r>
          </a:p>
          <a:p>
            <a:r>
              <a:rPr lang="en-GB" altLang="zh-CN" sz="700" b="0" dirty="0">
                <a:solidFill>
                  <a:srgbClr val="000000"/>
                </a:solidFill>
                <a:effectLst/>
                <a:highlight>
                  <a:srgbClr val="FFFFFF"/>
                </a:highlight>
                <a:latin typeface="Menlo" panose="020B0609030804020204" pitchFamily="49" charset="0"/>
              </a:rPr>
              <a:t>LBB0_2:</a:t>
            </a:r>
          </a:p>
          <a:p>
            <a:r>
              <a:rPr lang="en-GB" altLang="zh-CN" sz="700" b="0" dirty="0">
                <a:solidFill>
                  <a:srgbClr val="000000"/>
                </a:solidFill>
                <a:effectLst/>
                <a:highlight>
                  <a:srgbClr val="FFFFFF"/>
                </a:highlight>
                <a:latin typeface="Menlo" panose="020B0609030804020204" pitchFamily="49" charset="0"/>
              </a:rPr>
              <a:t>ret;</a:t>
            </a:r>
          </a:p>
          <a:p>
            <a:r>
              <a:rPr lang="en-GB" altLang="zh-CN" sz="700" b="0" dirty="0">
                <a:solidFill>
                  <a:srgbClr val="000000"/>
                </a:solidFill>
                <a:effectLst/>
                <a:highlight>
                  <a:srgbClr val="FFFFFF"/>
                </a:highlight>
                <a:latin typeface="Menlo" panose="020B0609030804020204" pitchFamily="49" charset="0"/>
              </a:rPr>
              <a:t>}</a:t>
            </a:r>
          </a:p>
        </p:txBody>
      </p:sp>
      <p:cxnSp>
        <p:nvCxnSpPr>
          <p:cNvPr id="16" name="直线箭头连接符 15"/>
          <p:cNvCxnSpPr/>
          <p:nvPr/>
        </p:nvCxnSpPr>
        <p:spPr>
          <a:xfrm>
            <a:off x="1097500" y="2709958"/>
            <a:ext cx="0" cy="757164"/>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直线箭头连接符 16"/>
          <p:cNvCxnSpPr/>
          <p:nvPr/>
        </p:nvCxnSpPr>
        <p:spPr>
          <a:xfrm>
            <a:off x="1097500" y="3935560"/>
            <a:ext cx="0" cy="757164"/>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直线箭头连接符 17"/>
          <p:cNvCxnSpPr>
            <a:stCxn id="8" idx="3"/>
            <a:endCxn id="15" idx="1"/>
          </p:cNvCxnSpPr>
          <p:nvPr/>
        </p:nvCxnSpPr>
        <p:spPr>
          <a:xfrm>
            <a:off x="2601993" y="4930003"/>
            <a:ext cx="890644" cy="0"/>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直线箭头连接符 22"/>
          <p:cNvCxnSpPr>
            <a:stCxn id="6" idx="3"/>
            <a:endCxn id="14" idx="1"/>
          </p:cNvCxnSpPr>
          <p:nvPr/>
        </p:nvCxnSpPr>
        <p:spPr>
          <a:xfrm>
            <a:off x="2613429" y="2490323"/>
            <a:ext cx="4645782" cy="0"/>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直线箭头连接符 27"/>
          <p:cNvCxnSpPr>
            <a:stCxn id="100" idx="3"/>
            <a:endCxn id="13" idx="1"/>
          </p:cNvCxnSpPr>
          <p:nvPr/>
        </p:nvCxnSpPr>
        <p:spPr>
          <a:xfrm flipV="1">
            <a:off x="2598011" y="1280603"/>
            <a:ext cx="894626" cy="1184"/>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35" name="文本框 34"/>
          <p:cNvSpPr txBox="1"/>
          <p:nvPr/>
        </p:nvSpPr>
        <p:spPr>
          <a:xfrm>
            <a:off x="1144287" y="4198594"/>
            <a:ext cx="767188" cy="276999"/>
          </a:xfrm>
          <a:prstGeom prst="rect">
            <a:avLst/>
          </a:prstGeom>
          <a:noFill/>
        </p:spPr>
        <p:txBody>
          <a:bodyPr wrap="square">
            <a:spAutoFit/>
          </a:bodyPr>
          <a:lstStyle/>
          <a:p>
            <a:r>
              <a:rPr kumimoji="1" lang="en-US" altLang="zh-CN" sz="1200" dirty="0" err="1">
                <a:latin typeface="Times New Roman" panose="02020503050405090304" pitchFamily="18" charset="0"/>
                <a:ea typeface="+mj-ea"/>
                <a:cs typeface="Times New Roman" panose="02020503050405090304" pitchFamily="18" charset="0"/>
              </a:rPr>
              <a:t>libLLVM</a:t>
            </a:r>
            <a:endParaRPr lang="zh-CN" altLang="en-US" sz="1200" dirty="0"/>
          </a:p>
        </p:txBody>
      </p:sp>
      <p:sp>
        <p:nvSpPr>
          <p:cNvPr id="37" name="文本框 36"/>
          <p:cNvSpPr txBox="1"/>
          <p:nvPr/>
        </p:nvSpPr>
        <p:spPr>
          <a:xfrm>
            <a:off x="1144287" y="2998923"/>
            <a:ext cx="1351255" cy="276999"/>
          </a:xfrm>
          <a:prstGeom prst="rect">
            <a:avLst/>
          </a:prstGeom>
          <a:noFill/>
        </p:spPr>
        <p:txBody>
          <a:bodyPr wrap="square">
            <a:spAutoFit/>
          </a:bodyPr>
          <a:lstStyle/>
          <a:p>
            <a:r>
              <a:rPr kumimoji="1" lang="en-US" altLang="zh-CN" sz="1200" dirty="0">
                <a:latin typeface="Times New Roman" panose="02020503050405090304" pitchFamily="18" charset="0"/>
                <a:ea typeface="+mj-ea"/>
                <a:cs typeface="Times New Roman" panose="02020503050405090304" pitchFamily="18" charset="0"/>
              </a:rPr>
              <a:t>Triton Compiler</a:t>
            </a:r>
            <a:endParaRPr lang="zh-CN" altLang="en-US" sz="1200" dirty="0"/>
          </a:p>
        </p:txBody>
      </p:sp>
      <p:sp>
        <p:nvSpPr>
          <p:cNvPr id="38" name="文本框 37"/>
          <p:cNvSpPr txBox="1"/>
          <p:nvPr/>
        </p:nvSpPr>
        <p:spPr>
          <a:xfrm>
            <a:off x="1082080" y="1721777"/>
            <a:ext cx="1184861" cy="276999"/>
          </a:xfrm>
          <a:prstGeom prst="rect">
            <a:avLst/>
          </a:prstGeom>
          <a:noFill/>
        </p:spPr>
        <p:txBody>
          <a:bodyPr wrap="square">
            <a:spAutoFit/>
          </a:bodyPr>
          <a:lstStyle/>
          <a:p>
            <a:r>
              <a:rPr kumimoji="1" lang="en-US" altLang="zh-CN" sz="1200" dirty="0">
                <a:latin typeface="Times New Roman" panose="02020503050405090304" pitchFamily="18" charset="0"/>
                <a:ea typeface="+mj-ea"/>
                <a:cs typeface="Times New Roman" panose="02020503050405090304" pitchFamily="18" charset="0"/>
              </a:rPr>
              <a:t>AST visitor</a:t>
            </a:r>
            <a:endParaRPr lang="zh-CN" alt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4DA7-668B-1B2D-1F3B-E5011BE0B0A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B2F0272-8A09-02FE-F8E2-8A8A0065A43C}"/>
              </a:ext>
            </a:extLst>
          </p:cNvPr>
          <p:cNvSpPr txBox="1"/>
          <p:nvPr/>
        </p:nvSpPr>
        <p:spPr>
          <a:xfrm>
            <a:off x="851176" y="191749"/>
            <a:ext cx="8597624" cy="523220"/>
          </a:xfrm>
          <a:prstGeom prst="rect">
            <a:avLst/>
          </a:prstGeom>
          <a:noFill/>
        </p:spPr>
        <p:txBody>
          <a:bodyPr wrap="square" rtlCol="0">
            <a:spAutoFit/>
          </a:bodyPr>
          <a:lstStyle/>
          <a:p>
            <a:r>
              <a:rPr kumimoji="1" lang="en-US" altLang="zh-CN" sz="2800" b="1" dirty="0">
                <a:solidFill>
                  <a:srgbClr val="203BD3"/>
                </a:solidFill>
                <a:latin typeface="Times New Roman" panose="02020503050405090304" pitchFamily="18" charset="0"/>
                <a:ea typeface="+mj-ea"/>
                <a:cs typeface="Times New Roman" panose="02020503050405090304" pitchFamily="18" charset="0"/>
              </a:rPr>
              <a:t>Triton </a:t>
            </a:r>
            <a:r>
              <a:rPr kumimoji="1" lang="zh-CN" altLang="en-US" sz="2800" b="1" dirty="0">
                <a:solidFill>
                  <a:srgbClr val="203BD3"/>
                </a:solidFill>
                <a:latin typeface="Times New Roman" panose="02020503050405090304" pitchFamily="18" charset="0"/>
                <a:ea typeface="+mj-ea"/>
                <a:cs typeface="Times New Roman" panose="02020503050405090304" pitchFamily="18" charset="0"/>
              </a:rPr>
              <a:t>概述 </a:t>
            </a:r>
            <a:r>
              <a:rPr kumimoji="1" lang="en-US" altLang="zh-CN" sz="2800" b="1" dirty="0">
                <a:solidFill>
                  <a:srgbClr val="203BD3"/>
                </a:solidFill>
                <a:latin typeface="Times New Roman" panose="02020503050405090304" pitchFamily="18" charset="0"/>
                <a:ea typeface="+mj-ea"/>
                <a:cs typeface="Times New Roman" panose="02020503050405090304" pitchFamily="18" charset="0"/>
              </a:rPr>
              <a:t>|</a:t>
            </a:r>
            <a:r>
              <a:rPr kumimoji="1" lang="zh-CN" altLang="en-US" sz="2800" b="1" dirty="0">
                <a:solidFill>
                  <a:srgbClr val="203BD3"/>
                </a:solidFill>
                <a:latin typeface="Times New Roman" panose="02020503050405090304" pitchFamily="18" charset="0"/>
                <a:ea typeface="+mj-ea"/>
                <a:cs typeface="Times New Roman" panose="02020503050405090304" pitchFamily="18" charset="0"/>
              </a:rPr>
              <a:t> </a:t>
            </a:r>
            <a:r>
              <a:rPr kumimoji="1" lang="en-US" altLang="zh-CN" sz="2800" b="1" dirty="0">
                <a:latin typeface="Times New Roman" panose="02020503050405090304" pitchFamily="18" charset="0"/>
                <a:ea typeface="+mj-ea"/>
                <a:cs typeface="Times New Roman" panose="02020503050405090304" pitchFamily="18" charset="0"/>
              </a:rPr>
              <a:t>Triton</a:t>
            </a:r>
            <a:r>
              <a:rPr kumimoji="1" lang="zh-CN" altLang="en-US" sz="2800" b="1" dirty="0">
                <a:latin typeface="Times New Roman" panose="02020503050405090304" pitchFamily="18" charset="0"/>
                <a:ea typeface="+mj-ea"/>
                <a:cs typeface="Times New Roman" panose="02020503050405090304" pitchFamily="18" charset="0"/>
              </a:rPr>
              <a:t> 作为编译器</a:t>
            </a:r>
          </a:p>
        </p:txBody>
      </p:sp>
      <p:sp>
        <p:nvSpPr>
          <p:cNvPr id="3" name="灯片编号占位符 4">
            <a:extLst>
              <a:ext uri="{FF2B5EF4-FFF2-40B4-BE49-F238E27FC236}">
                <a16:creationId xmlns:a16="http://schemas.microsoft.com/office/drawing/2014/main" id="{A5F292A8-4DEC-5838-930A-A99CEFFB5FD7}"/>
              </a:ext>
            </a:extLst>
          </p:cNvPr>
          <p:cNvSpPr txBox="1"/>
          <p:nvPr/>
        </p:nvSpPr>
        <p:spPr>
          <a:xfrm>
            <a:off x="11315785" y="6333924"/>
            <a:ext cx="495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CC9FD4-7953-474F-BDDD-03B89B9227C0}" type="slidenum">
              <a:rPr lang="zh-CN" altLang="en-US" smtClean="0"/>
              <a:t>19</a:t>
            </a:fld>
            <a:endParaRPr lang="zh-CN" altLang="en-US" dirty="0"/>
          </a:p>
        </p:txBody>
      </p:sp>
      <p:cxnSp>
        <p:nvCxnSpPr>
          <p:cNvPr id="79" name="直线箭头连接符 78">
            <a:extLst>
              <a:ext uri="{FF2B5EF4-FFF2-40B4-BE49-F238E27FC236}">
                <a16:creationId xmlns:a16="http://schemas.microsoft.com/office/drawing/2014/main" id="{A58665EA-E54E-2AA9-23D8-3A46A5A6829D}"/>
              </a:ext>
            </a:extLst>
          </p:cNvPr>
          <p:cNvCxnSpPr/>
          <p:nvPr/>
        </p:nvCxnSpPr>
        <p:spPr>
          <a:xfrm>
            <a:off x="1097500" y="1513524"/>
            <a:ext cx="0" cy="757164"/>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100" name="圆角矩形 99">
            <a:extLst>
              <a:ext uri="{FF2B5EF4-FFF2-40B4-BE49-F238E27FC236}">
                <a16:creationId xmlns:a16="http://schemas.microsoft.com/office/drawing/2014/main" id="{504DDE9C-AC6F-294B-2674-DFEF0D55CC18}"/>
              </a:ext>
            </a:extLst>
          </p:cNvPr>
          <p:cNvSpPr/>
          <p:nvPr/>
        </p:nvSpPr>
        <p:spPr>
          <a:xfrm>
            <a:off x="1082082" y="1062152"/>
            <a:ext cx="1515929" cy="43927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100" b="1" dirty="0">
                <a:latin typeface="Times New Roman" panose="02020503050405090304" pitchFamily="18" charset="0"/>
                <a:ea typeface="+mj-ea"/>
                <a:cs typeface="Times New Roman" panose="02020503050405090304" pitchFamily="18" charset="0"/>
              </a:rPr>
              <a:t>python</a:t>
            </a:r>
            <a:endParaRPr kumimoji="1" lang="zh-CN" altLang="en-US" sz="1100" b="1" dirty="0">
              <a:latin typeface="Times New Roman" panose="02020503050405090304" pitchFamily="18" charset="0"/>
              <a:ea typeface="+mj-ea"/>
              <a:cs typeface="Times New Roman" panose="02020503050405090304" pitchFamily="18" charset="0"/>
            </a:endParaRPr>
          </a:p>
        </p:txBody>
      </p:sp>
      <p:sp>
        <p:nvSpPr>
          <p:cNvPr id="6" name="圆角矩形 5">
            <a:extLst>
              <a:ext uri="{FF2B5EF4-FFF2-40B4-BE49-F238E27FC236}">
                <a16:creationId xmlns:a16="http://schemas.microsoft.com/office/drawing/2014/main" id="{4E769A65-EF70-CFDA-0EAC-1C08786BE688}"/>
              </a:ext>
            </a:extLst>
          </p:cNvPr>
          <p:cNvSpPr/>
          <p:nvPr/>
        </p:nvSpPr>
        <p:spPr>
          <a:xfrm>
            <a:off x="1097500" y="2270688"/>
            <a:ext cx="1515929" cy="43927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100" b="1" dirty="0">
                <a:latin typeface="Times New Roman" panose="02020503050405090304" pitchFamily="18" charset="0"/>
                <a:ea typeface="+mj-ea"/>
                <a:cs typeface="Times New Roman" panose="02020503050405090304" pitchFamily="18" charset="0"/>
              </a:rPr>
              <a:t>Triton-IR</a:t>
            </a:r>
            <a:endParaRPr kumimoji="1" lang="zh-CN" altLang="en-US" sz="1100" b="1" dirty="0">
              <a:latin typeface="Times New Roman" panose="02020503050405090304" pitchFamily="18" charset="0"/>
              <a:ea typeface="+mj-ea"/>
              <a:cs typeface="Times New Roman" panose="02020503050405090304" pitchFamily="18" charset="0"/>
            </a:endParaRPr>
          </a:p>
        </p:txBody>
      </p:sp>
      <p:sp>
        <p:nvSpPr>
          <p:cNvPr id="7" name="圆角矩形 6">
            <a:extLst>
              <a:ext uri="{FF2B5EF4-FFF2-40B4-BE49-F238E27FC236}">
                <a16:creationId xmlns:a16="http://schemas.microsoft.com/office/drawing/2014/main" id="{64758DC1-6D7E-CF0C-1CFF-C269C61C4008}"/>
              </a:ext>
            </a:extLst>
          </p:cNvPr>
          <p:cNvSpPr/>
          <p:nvPr/>
        </p:nvSpPr>
        <p:spPr>
          <a:xfrm>
            <a:off x="1082081" y="3496290"/>
            <a:ext cx="1515929" cy="43927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100" b="1" dirty="0">
                <a:latin typeface="Times New Roman" panose="02020503050405090304" pitchFamily="18" charset="0"/>
                <a:ea typeface="+mj-ea"/>
                <a:cs typeface="Times New Roman" panose="02020503050405090304" pitchFamily="18" charset="0"/>
              </a:rPr>
              <a:t>LLVM-IR</a:t>
            </a:r>
            <a:endParaRPr kumimoji="1" lang="zh-CN" altLang="en-US" sz="1100" b="1" dirty="0">
              <a:latin typeface="Times New Roman" panose="02020503050405090304" pitchFamily="18" charset="0"/>
              <a:ea typeface="+mj-ea"/>
              <a:cs typeface="Times New Roman" panose="02020503050405090304" pitchFamily="18" charset="0"/>
            </a:endParaRPr>
          </a:p>
        </p:txBody>
      </p:sp>
      <p:sp>
        <p:nvSpPr>
          <p:cNvPr id="8" name="圆角矩形 7">
            <a:extLst>
              <a:ext uri="{FF2B5EF4-FFF2-40B4-BE49-F238E27FC236}">
                <a16:creationId xmlns:a16="http://schemas.microsoft.com/office/drawing/2014/main" id="{B6B57B80-8A7C-2C1F-3D17-C31176F82321}"/>
              </a:ext>
            </a:extLst>
          </p:cNvPr>
          <p:cNvSpPr/>
          <p:nvPr/>
        </p:nvSpPr>
        <p:spPr>
          <a:xfrm>
            <a:off x="1086064" y="4710368"/>
            <a:ext cx="1515929" cy="43927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100" b="1" dirty="0">
                <a:latin typeface="Times New Roman" panose="02020503050405090304" pitchFamily="18" charset="0"/>
                <a:ea typeface="+mj-ea"/>
                <a:cs typeface="Times New Roman" panose="02020503050405090304" pitchFamily="18" charset="0"/>
              </a:rPr>
              <a:t>PTX</a:t>
            </a:r>
            <a:endParaRPr kumimoji="1" lang="zh-CN" altLang="en-US" sz="1100" b="1" dirty="0">
              <a:latin typeface="Times New Roman" panose="02020503050405090304" pitchFamily="18" charset="0"/>
              <a:ea typeface="+mj-ea"/>
              <a:cs typeface="Times New Roman" panose="02020503050405090304" pitchFamily="18" charset="0"/>
            </a:endParaRPr>
          </a:p>
        </p:txBody>
      </p:sp>
      <p:sp>
        <p:nvSpPr>
          <p:cNvPr id="13" name="文本框 12">
            <a:extLst>
              <a:ext uri="{FF2B5EF4-FFF2-40B4-BE49-F238E27FC236}">
                <a16:creationId xmlns:a16="http://schemas.microsoft.com/office/drawing/2014/main" id="{BA4949A5-497B-834F-415E-54B40FB7BA87}"/>
              </a:ext>
            </a:extLst>
          </p:cNvPr>
          <p:cNvSpPr txBox="1"/>
          <p:nvPr/>
        </p:nvSpPr>
        <p:spPr>
          <a:xfrm>
            <a:off x="3492637" y="803549"/>
            <a:ext cx="3314701"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altLang="zh-CN" sz="700" b="0" dirty="0">
                <a:solidFill>
                  <a:srgbClr val="000000"/>
                </a:solidFill>
                <a:effectLst/>
                <a:highlight>
                  <a:srgbClr val="FFFFFF"/>
                </a:highlight>
                <a:latin typeface="Menlo" panose="020B0609030804020204" pitchFamily="49" charset="0"/>
              </a:rPr>
              <a:t>@</a:t>
            </a:r>
            <a:r>
              <a:rPr lang="en-GB" altLang="zh-CN" sz="700" b="0" dirty="0" err="1">
                <a:solidFill>
                  <a:srgbClr val="000000"/>
                </a:solidFill>
                <a:effectLst/>
                <a:highlight>
                  <a:srgbClr val="FFFFFF"/>
                </a:highlight>
                <a:latin typeface="Menlo" panose="020B0609030804020204" pitchFamily="49" charset="0"/>
              </a:rPr>
              <a:t>jit</a:t>
            </a:r>
            <a:endParaRPr lang="en-GB" altLang="zh-CN" sz="700" b="0" dirty="0">
              <a:solidFill>
                <a:srgbClr val="000000"/>
              </a:solidFill>
              <a:effectLst/>
              <a:highlight>
                <a:srgbClr val="FFFFFF"/>
              </a:highlight>
              <a:latin typeface="Menlo" panose="020B0609030804020204" pitchFamily="49" charset="0"/>
            </a:endParaRPr>
          </a:p>
          <a:p>
            <a:r>
              <a:rPr lang="en-GB" altLang="zh-CN" sz="700" b="0" dirty="0">
                <a:solidFill>
                  <a:srgbClr val="0000FF"/>
                </a:solidFill>
                <a:effectLst/>
                <a:highlight>
                  <a:srgbClr val="FFFFFF"/>
                </a:highlight>
                <a:latin typeface="Menlo" panose="020B0609030804020204" pitchFamily="49" charset="0"/>
              </a:rPr>
              <a:t>def</a:t>
            </a:r>
            <a:r>
              <a:rPr lang="en-GB" altLang="zh-CN" sz="700" b="0" dirty="0">
                <a:solidFill>
                  <a:srgbClr val="000000"/>
                </a:solidFill>
                <a:effectLst/>
                <a:highlight>
                  <a:srgbClr val="FFFFFF"/>
                </a:highlight>
                <a:latin typeface="Menlo" panose="020B0609030804020204" pitchFamily="49" charset="0"/>
              </a:rPr>
              <a:t> add(X, Y, Z, N):</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err="1">
                <a:solidFill>
                  <a:srgbClr val="000000"/>
                </a:solidFill>
                <a:effectLst/>
                <a:highlight>
                  <a:srgbClr val="FFFFFF"/>
                </a:highlight>
                <a:latin typeface="Menlo" panose="020B0609030804020204" pitchFamily="49" charset="0"/>
              </a:rPr>
              <a:t>pid</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program_id</a:t>
            </a:r>
            <a:r>
              <a:rPr lang="en-GB" altLang="zh-CN" sz="700" b="0" dirty="0">
                <a:solidFill>
                  <a:srgbClr val="000000"/>
                </a:solidFill>
                <a:effectLst/>
                <a:highlight>
                  <a:srgbClr val="FFFFFF"/>
                </a:highlight>
                <a:latin typeface="Menlo" panose="020B0609030804020204" pitchFamily="49" charset="0"/>
              </a:rPr>
              <a:t>(</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err="1">
                <a:solidFill>
                  <a:srgbClr val="000000"/>
                </a:solidFill>
                <a:effectLst/>
                <a:highlight>
                  <a:srgbClr val="FFFFFF"/>
                </a:highlight>
                <a:latin typeface="Menlo" panose="020B0609030804020204" pitchFamily="49" charset="0"/>
              </a:rPr>
              <a:t>idx</a:t>
            </a:r>
            <a:r>
              <a:rPr lang="en-GB" altLang="zh-CN" sz="700" b="0" dirty="0">
                <a:solidFill>
                  <a:srgbClr val="000000"/>
                </a:solidFill>
                <a:effectLst/>
                <a:highlight>
                  <a:srgbClr val="FFFFFF"/>
                </a:highlight>
                <a:latin typeface="Menlo" panose="020B0609030804020204" pitchFamily="49" charset="0"/>
              </a:rPr>
              <a:t>= </a:t>
            </a:r>
            <a:r>
              <a:rPr lang="en-GB" altLang="zh-CN" sz="700" b="0" dirty="0" err="1">
                <a:solidFill>
                  <a:srgbClr val="000000"/>
                </a:solidFill>
                <a:effectLst/>
                <a:highlight>
                  <a:srgbClr val="FFFFFF"/>
                </a:highlight>
                <a:latin typeface="Menlo" panose="020B0609030804020204" pitchFamily="49" charset="0"/>
              </a:rPr>
              <a:t>pid</a:t>
            </a:r>
            <a:r>
              <a:rPr lang="en-GB" altLang="zh-CN" sz="700" b="0" dirty="0">
                <a:solidFill>
                  <a:srgbClr val="000000"/>
                </a:solidFill>
                <a:effectLst/>
                <a:highlight>
                  <a:srgbClr val="FFFFFF"/>
                </a:highlight>
                <a:latin typeface="Menlo" panose="020B0609030804020204" pitchFamily="49" charset="0"/>
              </a:rPr>
              <a:t> * </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arange</a:t>
            </a:r>
            <a:r>
              <a:rPr lang="en-GB" altLang="zh-CN" sz="700" b="0" dirty="0">
                <a:solidFill>
                  <a:srgbClr val="000000"/>
                </a:solidFill>
                <a:effectLst/>
                <a:highlight>
                  <a:srgbClr val="FFFFFF"/>
                </a:highlight>
                <a:latin typeface="Menlo" panose="020B0609030804020204" pitchFamily="49" charset="0"/>
              </a:rPr>
              <a: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mask = </a:t>
            </a:r>
            <a:r>
              <a:rPr lang="en-GB" altLang="zh-CN" sz="700" b="0" dirty="0" err="1">
                <a:solidFill>
                  <a:srgbClr val="000000"/>
                </a:solidFill>
                <a:effectLst/>
                <a:highlight>
                  <a:srgbClr val="FFFFFF"/>
                </a:highlight>
                <a:latin typeface="Menlo" panose="020B0609030804020204" pitchFamily="49" charset="0"/>
              </a:rPr>
              <a:t>idx</a:t>
            </a:r>
            <a:r>
              <a:rPr lang="en-GB" altLang="zh-CN" sz="700" b="0" dirty="0">
                <a:solidFill>
                  <a:srgbClr val="000000"/>
                </a:solidFill>
                <a:effectLst/>
                <a:highlight>
                  <a:srgbClr val="FFFFFF"/>
                </a:highlight>
                <a:latin typeface="Menlo" panose="020B0609030804020204" pitchFamily="49" charset="0"/>
              </a:rPr>
              <a:t> &lt; N</a:t>
            </a:r>
          </a:p>
          <a:p>
            <a:r>
              <a:rPr lang="en-GB" altLang="zh-CN" sz="700" b="0" dirty="0">
                <a:solidFill>
                  <a:srgbClr val="000000"/>
                </a:solidFill>
                <a:effectLst/>
                <a:highlight>
                  <a:srgbClr val="FFFFFF"/>
                </a:highlight>
                <a:latin typeface="Menlo" panose="020B0609030804020204" pitchFamily="49" charset="0"/>
              </a:rPr>
              <a:t>	x = load(X + </a:t>
            </a:r>
            <a:r>
              <a:rPr lang="en-GB" altLang="zh-CN" sz="700" b="0" dirty="0" err="1">
                <a:solidFill>
                  <a:srgbClr val="000000"/>
                </a:solidFill>
                <a:effectLst/>
                <a:highlight>
                  <a:srgbClr val="FFFFFF"/>
                </a:highlight>
                <a:latin typeface="Menlo" panose="020B0609030804020204" pitchFamily="49" charset="0"/>
              </a:rPr>
              <a:t>idx</a:t>
            </a:r>
            <a:r>
              <a:rPr lang="en-GB" altLang="zh-CN" sz="700" b="0" dirty="0">
                <a:solidFill>
                  <a:srgbClr val="000000"/>
                </a:solidFill>
                <a:effectLst/>
                <a:highlight>
                  <a:srgbClr val="FFFFFF"/>
                </a:highlight>
                <a:latin typeface="Menlo" panose="020B0609030804020204" pitchFamily="49" charset="0"/>
              </a:rPr>
              <a:t>, mask=mask)</a:t>
            </a:r>
          </a:p>
          <a:p>
            <a:r>
              <a:rPr lang="en-GB" altLang="zh-CN" sz="700" b="0" dirty="0">
                <a:solidFill>
                  <a:srgbClr val="000000"/>
                </a:solidFill>
                <a:effectLst/>
                <a:highlight>
                  <a:srgbClr val="FFFFFF"/>
                </a:highlight>
                <a:latin typeface="Menlo" panose="020B0609030804020204" pitchFamily="49" charset="0"/>
              </a:rPr>
              <a:t>	y = load(Y + </a:t>
            </a:r>
            <a:r>
              <a:rPr lang="en-GB" altLang="zh-CN" sz="700" b="0" dirty="0" err="1">
                <a:solidFill>
                  <a:srgbClr val="000000"/>
                </a:solidFill>
                <a:effectLst/>
                <a:highlight>
                  <a:srgbClr val="FFFFFF"/>
                </a:highlight>
                <a:latin typeface="Menlo" panose="020B0609030804020204" pitchFamily="49" charset="0"/>
              </a:rPr>
              <a:t>idx</a:t>
            </a:r>
            <a:r>
              <a:rPr lang="en-GB" altLang="zh-CN" sz="700" b="0" dirty="0">
                <a:solidFill>
                  <a:srgbClr val="000000"/>
                </a:solidFill>
                <a:effectLst/>
                <a:highlight>
                  <a:srgbClr val="FFFFFF"/>
                </a:highlight>
                <a:latin typeface="Menlo" panose="020B0609030804020204" pitchFamily="49" charset="0"/>
              </a:rPr>
              <a:t>, mask=mask)</a:t>
            </a:r>
          </a:p>
          <a:p>
            <a:r>
              <a:rPr lang="en-GB" altLang="zh-CN" sz="700" b="0" dirty="0">
                <a:solidFill>
                  <a:srgbClr val="000000"/>
                </a:solidFill>
                <a:effectLst/>
                <a:highlight>
                  <a:srgbClr val="FFFFFF"/>
                </a:highlight>
                <a:latin typeface="Menlo" panose="020B0609030804020204" pitchFamily="49" charset="0"/>
              </a:rPr>
              <a:t>	store(Z + </a:t>
            </a:r>
            <a:r>
              <a:rPr lang="en-GB" altLang="zh-CN" sz="700" b="0" dirty="0" err="1">
                <a:solidFill>
                  <a:srgbClr val="000000"/>
                </a:solidFill>
                <a:effectLst/>
                <a:highlight>
                  <a:srgbClr val="FFFFFF"/>
                </a:highlight>
                <a:latin typeface="Menlo" panose="020B0609030804020204" pitchFamily="49" charset="0"/>
              </a:rPr>
              <a:t>idx</a:t>
            </a:r>
            <a:r>
              <a:rPr lang="en-GB" altLang="zh-CN" sz="700" b="0" dirty="0">
                <a:solidFill>
                  <a:srgbClr val="000000"/>
                </a:solidFill>
                <a:effectLst/>
                <a:highlight>
                  <a:srgbClr val="FFFFFF"/>
                </a:highlight>
                <a:latin typeface="Menlo" panose="020B0609030804020204" pitchFamily="49" charset="0"/>
              </a:rPr>
              <a:t>, x + y, mask=mask)</a:t>
            </a:r>
          </a:p>
        </p:txBody>
      </p:sp>
      <p:sp>
        <p:nvSpPr>
          <p:cNvPr id="14" name="文本框 13">
            <a:extLst>
              <a:ext uri="{FF2B5EF4-FFF2-40B4-BE49-F238E27FC236}">
                <a16:creationId xmlns:a16="http://schemas.microsoft.com/office/drawing/2014/main" id="{EC0C7798-0CD5-8980-379F-3BB045CC9867}"/>
              </a:ext>
            </a:extLst>
          </p:cNvPr>
          <p:cNvSpPr txBox="1"/>
          <p:nvPr/>
        </p:nvSpPr>
        <p:spPr>
          <a:xfrm>
            <a:off x="7259211" y="882190"/>
            <a:ext cx="3459701" cy="32162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altLang="zh-CN" sz="700" b="0" dirty="0">
                <a:solidFill>
                  <a:srgbClr val="0000FF"/>
                </a:solidFill>
                <a:effectLst/>
                <a:highlight>
                  <a:srgbClr val="FFFFFF"/>
                </a:highlight>
                <a:latin typeface="Menlo" panose="020B0609030804020204" pitchFamily="49" charset="0"/>
              </a:rPr>
              <a:t>def</a:t>
            </a:r>
            <a:r>
              <a:rPr lang="en-GB" altLang="zh-CN" sz="700" b="0" dirty="0">
                <a:solidFill>
                  <a:srgbClr val="000000"/>
                </a:solidFill>
                <a:effectLst/>
                <a:highlight>
                  <a:srgbClr val="FFFFFF"/>
                </a:highlight>
                <a:latin typeface="Menlo" panose="020B0609030804020204" pitchFamily="49" charset="0"/>
              </a:rPr>
              <a:t> void add(i32* X .aligned(</a:t>
            </a:r>
            <a:r>
              <a:rPr lang="en-GB" altLang="zh-CN" sz="700" b="0" dirty="0">
                <a:solidFill>
                  <a:srgbClr val="098658"/>
                </a:solidFill>
                <a:effectLst/>
                <a:highlight>
                  <a:srgbClr val="FFFFFF"/>
                </a:highlight>
                <a:latin typeface="Menlo" panose="020B0609030804020204" pitchFamily="49" charset="0"/>
              </a:rPr>
              <a:t>16</a:t>
            </a:r>
            <a:r>
              <a:rPr lang="en-GB" altLang="zh-CN" sz="700" b="0" dirty="0">
                <a:solidFill>
                  <a:srgbClr val="000000"/>
                </a:solidFill>
                <a:effectLst/>
                <a:highlight>
                  <a:srgbClr val="FFFFFF"/>
                </a:highlight>
                <a:latin typeface="Menlo" panose="020B0609030804020204" pitchFamily="49" charset="0"/>
              </a:rPr>
              <a:t>) , i32* Y .aligned(</a:t>
            </a:r>
            <a:r>
              <a:rPr lang="en-GB" altLang="zh-CN" sz="700" b="0" dirty="0">
                <a:solidFill>
                  <a:srgbClr val="098658"/>
                </a:solidFill>
                <a:effectLst/>
                <a:highlight>
                  <a:srgbClr val="FFFFFF"/>
                </a:highlight>
                <a:latin typeface="Menlo" panose="020B0609030804020204" pitchFamily="49" charset="0"/>
              </a:rPr>
              <a:t>16</a:t>
            </a:r>
            <a:r>
              <a:rPr lang="en-GB" altLang="zh-CN" sz="700" b="0" dirty="0">
                <a:solidFill>
                  <a:srgbClr val="000000"/>
                </a:solidFill>
                <a:effectLst/>
                <a:highlight>
                  <a:srgbClr val="FFFFFF"/>
                </a:highlight>
                <a:latin typeface="Menlo" panose="020B0609030804020204" pitchFamily="49" charset="0"/>
              </a:rPr>
              <a:t>) , i32* Z .aligned(</a:t>
            </a:r>
            <a:r>
              <a:rPr lang="en-GB" altLang="zh-CN" sz="700" b="0" dirty="0">
                <a:solidFill>
                  <a:srgbClr val="098658"/>
                </a:solidFill>
                <a:effectLst/>
                <a:highlight>
                  <a:srgbClr val="FFFFFF"/>
                </a:highlight>
                <a:latin typeface="Menlo" panose="020B0609030804020204" pitchFamily="49" charset="0"/>
              </a:rPr>
              <a:t>16</a:t>
            </a:r>
            <a:r>
              <a:rPr lang="en-GB" altLang="zh-CN" sz="700" b="0" dirty="0">
                <a:solidFill>
                  <a:srgbClr val="000000"/>
                </a:solidFill>
                <a:effectLst/>
                <a:highlight>
                  <a:srgbClr val="FFFFFF"/>
                </a:highlight>
                <a:latin typeface="Menlo" panose="020B0609030804020204" pitchFamily="49" charset="0"/>
              </a:rPr>
              <a:t>) , i32 N .</a:t>
            </a:r>
            <a:r>
              <a:rPr lang="en-GB" altLang="zh-CN" sz="700" b="0" dirty="0" err="1">
                <a:solidFill>
                  <a:srgbClr val="000000"/>
                </a:solidFill>
                <a:effectLst/>
                <a:highlight>
                  <a:srgbClr val="FFFFFF"/>
                </a:highlight>
                <a:latin typeface="Menlo" panose="020B0609030804020204" pitchFamily="49" charset="0"/>
              </a:rPr>
              <a:t>multipleof</a:t>
            </a:r>
            <a:r>
              <a:rPr lang="en-GB" altLang="zh-CN" sz="700" b="0" dirty="0">
                <a:solidFill>
                  <a:srgbClr val="000000"/>
                </a:solidFill>
                <a:effectLst/>
                <a:highlight>
                  <a:srgbClr val="FFFFFF"/>
                </a:highlight>
                <a:latin typeface="Menlo" panose="020B0609030804020204" pitchFamily="49" charset="0"/>
              </a:rPr>
              <a:t>(</a:t>
            </a:r>
            <a:r>
              <a:rPr lang="en-GB" altLang="zh-CN" sz="700" b="0" dirty="0">
                <a:solidFill>
                  <a:srgbClr val="098658"/>
                </a:solidFill>
                <a:effectLst/>
                <a:highlight>
                  <a:srgbClr val="FFFFFF"/>
                </a:highlight>
                <a:latin typeface="Menlo" panose="020B0609030804020204" pitchFamily="49" charset="0"/>
              </a:rPr>
              <a:t>2</a:t>
            </a:r>
            <a:r>
              <a:rPr lang="en-GB" altLang="zh-CN" sz="700" b="0" dirty="0">
                <a:solidFill>
                  <a:srgbClr val="000000"/>
                </a:solidFill>
                <a:effectLst/>
                <a:highlight>
                  <a:srgbClr val="FFFFFF"/>
                </a:highlight>
                <a:latin typeface="Menlo" panose="020B0609030804020204" pitchFamily="49" charset="0"/>
              </a:rPr>
              <a:t>) )</a:t>
            </a:r>
          </a:p>
          <a:p>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entry:</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get_program_id</a:t>
            </a:r>
            <a:r>
              <a:rPr lang="en-GB" altLang="zh-CN" sz="700" b="0" dirty="0">
                <a:solidFill>
                  <a:srgbClr val="000000"/>
                </a:solidFill>
                <a:effectLst/>
                <a:highlight>
                  <a:srgbClr val="FFFFFF"/>
                </a:highlight>
                <a:latin typeface="Menlo" panose="020B0609030804020204" pitchFamily="49" charset="0"/>
              </a:rPr>
              <a:t>[</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 i32;</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mul</a:t>
            </a:r>
            <a:r>
              <a:rPr lang="en-GB" altLang="zh-CN" sz="700" b="0" dirty="0">
                <a:solidFill>
                  <a:srgbClr val="000000"/>
                </a:solidFill>
                <a:effectLst/>
                <a:highlight>
                  <a:srgbClr val="FFFFFF"/>
                </a:highlight>
                <a:latin typeface="Menlo" panose="020B0609030804020204" pitchFamily="49" charset="0"/>
              </a:rPr>
              <a:t> i32 %</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make_range</a:t>
            </a:r>
            <a:r>
              <a:rPr lang="en-GB" altLang="zh-CN" sz="700" b="0" dirty="0">
                <a:solidFill>
                  <a:srgbClr val="000000"/>
                </a:solidFill>
                <a:effectLst/>
                <a:highlight>
                  <a:srgbClr val="FFFFFF"/>
                </a:highlight>
                <a:latin typeface="Menlo" panose="020B0609030804020204" pitchFamily="49" charset="0"/>
              </a:rPr>
              <a:t>[</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 : </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6</a:t>
            </a:r>
            <a:r>
              <a:rPr lang="en-GB" altLang="zh-CN" sz="700" b="0" dirty="0">
                <a:solidFill>
                  <a:srgbClr val="000000"/>
                </a:solidFill>
                <a:effectLst/>
                <a:highlight>
                  <a:srgbClr val="FFFFFF"/>
                </a:highlight>
                <a:latin typeface="Menlo" panose="020B0609030804020204" pitchFamily="49" charset="0"/>
              </a:rPr>
              <a:t> = add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4</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9</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N;</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11</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icmp_slt</a:t>
            </a:r>
            <a:r>
              <a:rPr lang="en-GB" altLang="zh-CN" sz="700" b="0" dirty="0">
                <a:solidFill>
                  <a:srgbClr val="000000"/>
                </a:solidFill>
                <a:effectLst/>
                <a:highlight>
                  <a:srgbClr val="FFFFFF"/>
                </a:highlight>
                <a:latin typeface="Menlo" panose="020B0609030804020204" pitchFamily="49" charset="0"/>
              </a:rPr>
              <a:t> i1&lt;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6</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9</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14</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X;</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16</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getelementptr</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14</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6</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19</a:t>
            </a:r>
            <a:r>
              <a:rPr lang="en-GB" altLang="zh-CN" sz="700" b="0" dirty="0">
                <a:solidFill>
                  <a:srgbClr val="000000"/>
                </a:solidFill>
                <a:effectLst/>
                <a:highlight>
                  <a:srgbClr val="FFFFFF"/>
                </a:highlight>
                <a:latin typeface="Menlo" panose="020B0609030804020204" pitchFamily="49" charset="0"/>
              </a:rPr>
              <a:t> = broadcast i1&lt;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11</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21</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err="1">
                <a:solidFill>
                  <a:srgbClr val="000000"/>
                </a:solidFill>
                <a:effectLst/>
                <a:highlight>
                  <a:srgbClr val="FFFFFF"/>
                </a:highlight>
                <a:latin typeface="Menlo" panose="020B0609030804020204" pitchFamily="49" charset="0"/>
              </a:rPr>
              <a:t>undef</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22</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masked_load</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16</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19</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21</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26</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Y;</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28</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getelementptr</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26</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6</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31</a:t>
            </a:r>
            <a:r>
              <a:rPr lang="en-GB" altLang="zh-CN" sz="700" b="0" dirty="0">
                <a:solidFill>
                  <a:srgbClr val="000000"/>
                </a:solidFill>
                <a:effectLst/>
                <a:highlight>
                  <a:srgbClr val="FFFFFF"/>
                </a:highlight>
                <a:latin typeface="Menlo" panose="020B0609030804020204" pitchFamily="49" charset="0"/>
              </a:rPr>
              <a:t> = broadcast i1&lt;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11</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33</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err="1">
                <a:solidFill>
                  <a:srgbClr val="000000"/>
                </a:solidFill>
                <a:effectLst/>
                <a:highlight>
                  <a:srgbClr val="FFFFFF"/>
                </a:highlight>
                <a:latin typeface="Menlo" panose="020B0609030804020204" pitchFamily="49" charset="0"/>
              </a:rPr>
              <a:t>undef</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34</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masked_load</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28</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31</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33</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38</a:t>
            </a:r>
            <a:r>
              <a:rPr lang="en-GB" altLang="zh-CN" sz="700" b="0" dirty="0">
                <a:solidFill>
                  <a:srgbClr val="000000"/>
                </a:solidFill>
                <a:effectLst/>
                <a:highlight>
                  <a:srgbClr val="FFFFFF"/>
                </a:highlight>
                <a:latin typeface="Menlo" panose="020B0609030804020204" pitchFamily="49" charset="0"/>
              </a:rPr>
              <a:t> = splat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Z;</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40</a:t>
            </a:r>
            <a:r>
              <a:rPr lang="en-GB" altLang="zh-CN" sz="700" b="0" dirty="0">
                <a:solidFill>
                  <a:srgbClr val="000000"/>
                </a:solidFill>
                <a:effectLst/>
                <a:highlight>
                  <a:srgbClr val="FFFFFF"/>
                </a:highlight>
                <a:latin typeface="Menlo" panose="020B0609030804020204" pitchFamily="49" charset="0"/>
              </a:rPr>
              <a:t> = </a:t>
            </a:r>
            <a:r>
              <a:rPr lang="en-GB" altLang="zh-CN" sz="700" b="0" dirty="0" err="1">
                <a:solidFill>
                  <a:srgbClr val="000000"/>
                </a:solidFill>
                <a:effectLst/>
                <a:highlight>
                  <a:srgbClr val="FFFFFF"/>
                </a:highlight>
                <a:latin typeface="Menlo" panose="020B0609030804020204" pitchFamily="49" charset="0"/>
              </a:rPr>
              <a:t>getelementptr</a:t>
            </a:r>
            <a:r>
              <a:rPr lang="en-GB" altLang="zh-CN" sz="700" b="0" dirty="0">
                <a:solidFill>
                  <a:srgbClr val="000000"/>
                </a:solidFill>
                <a:effectLst/>
                <a:highlight>
                  <a:srgbClr val="FFFFFF"/>
                </a:highlight>
                <a:latin typeface="Menlo" panose="020B0609030804020204" pitchFamily="49" charset="0"/>
              </a:rPr>
              <a: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38</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6</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43</a:t>
            </a:r>
            <a:r>
              <a:rPr lang="en-GB" altLang="zh-CN" sz="700" b="0" dirty="0">
                <a:solidFill>
                  <a:srgbClr val="000000"/>
                </a:solidFill>
                <a:effectLst/>
                <a:highlight>
                  <a:srgbClr val="FFFFFF"/>
                </a:highlight>
                <a:latin typeface="Menlo" panose="020B0609030804020204" pitchFamily="49" charset="0"/>
              </a:rPr>
              <a:t> = add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22</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34</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46</a:t>
            </a:r>
            <a:r>
              <a:rPr lang="en-GB" altLang="zh-CN" sz="700" b="0" dirty="0">
                <a:solidFill>
                  <a:srgbClr val="000000"/>
                </a:solidFill>
                <a:effectLst/>
                <a:highlight>
                  <a:srgbClr val="FFFFFF"/>
                </a:highlight>
                <a:latin typeface="Menlo" panose="020B0609030804020204" pitchFamily="49" charset="0"/>
              </a:rPr>
              <a:t> = broadcast i32&lt;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43</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48</a:t>
            </a:r>
            <a:r>
              <a:rPr lang="en-GB" altLang="zh-CN" sz="700" b="0" dirty="0">
                <a:solidFill>
                  <a:srgbClr val="000000"/>
                </a:solidFill>
                <a:effectLst/>
                <a:highlight>
                  <a:srgbClr val="FFFFFF"/>
                </a:highlight>
                <a:latin typeface="Menlo" panose="020B0609030804020204" pitchFamily="49" charset="0"/>
              </a:rPr>
              <a:t> = broadcast i1&lt;</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&gt; %</a:t>
            </a:r>
            <a:r>
              <a:rPr lang="en-GB" altLang="zh-CN" sz="700" b="0" dirty="0">
                <a:solidFill>
                  <a:srgbClr val="098658"/>
                </a:solidFill>
                <a:effectLst/>
                <a:highlight>
                  <a:srgbClr val="FFFFFF"/>
                </a:highlight>
                <a:latin typeface="Menlo" panose="020B0609030804020204" pitchFamily="49" charset="0"/>
              </a:rPr>
              <a:t>11</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a:t>
            </a:r>
            <a:r>
              <a:rPr lang="en-GB" altLang="zh-CN" sz="700" b="0" dirty="0" err="1">
                <a:solidFill>
                  <a:srgbClr val="000000"/>
                </a:solidFill>
                <a:effectLst/>
                <a:highlight>
                  <a:srgbClr val="FFFFFF"/>
                </a:highlight>
                <a:latin typeface="Menlo" panose="020B0609030804020204" pitchFamily="49" charset="0"/>
              </a:rPr>
              <a:t>masked_store</a:t>
            </a:r>
            <a:r>
              <a:rPr lang="en-GB" altLang="zh-CN" sz="700" b="0" dirty="0">
                <a:solidFill>
                  <a:srgbClr val="000000"/>
                </a:solidFill>
                <a:effectLst/>
                <a:highlight>
                  <a:srgbClr val="FFFFFF"/>
                </a:highlight>
                <a:latin typeface="Menlo" panose="020B0609030804020204" pitchFamily="49" charset="0"/>
              </a:rPr>
              <a:t> void %</a:t>
            </a:r>
            <a:r>
              <a:rPr lang="en-GB" altLang="zh-CN" sz="700" b="0" dirty="0">
                <a:solidFill>
                  <a:srgbClr val="098658"/>
                </a:solidFill>
                <a:effectLst/>
                <a:highlight>
                  <a:srgbClr val="FFFFFF"/>
                </a:highlight>
                <a:latin typeface="Menlo" panose="020B0609030804020204" pitchFamily="49" charset="0"/>
              </a:rPr>
              <a:t>40</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46</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48</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  ret void;</a:t>
            </a:r>
          </a:p>
          <a:p>
            <a:r>
              <a:rPr lang="en-GB" altLang="zh-CN" sz="700" b="0" dirty="0">
                <a:solidFill>
                  <a:srgbClr val="000000"/>
                </a:solidFill>
                <a:effectLst/>
                <a:highlight>
                  <a:srgbClr val="FFFFFF"/>
                </a:highlight>
                <a:latin typeface="Menlo" panose="020B0609030804020204" pitchFamily="49" charset="0"/>
              </a:rPr>
              <a:t>}</a:t>
            </a:r>
          </a:p>
        </p:txBody>
      </p:sp>
      <p:sp>
        <p:nvSpPr>
          <p:cNvPr id="15" name="文本框 14">
            <a:extLst>
              <a:ext uri="{FF2B5EF4-FFF2-40B4-BE49-F238E27FC236}">
                <a16:creationId xmlns:a16="http://schemas.microsoft.com/office/drawing/2014/main" id="{C9DA5397-AFDE-65AA-30ED-403EE4BFF00E}"/>
              </a:ext>
            </a:extLst>
          </p:cNvPr>
          <p:cNvSpPr txBox="1"/>
          <p:nvPr/>
        </p:nvSpPr>
        <p:spPr>
          <a:xfrm>
            <a:off x="3492637" y="3052566"/>
            <a:ext cx="3459701" cy="375487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altLang="zh-CN" sz="700" b="0" dirty="0">
                <a:solidFill>
                  <a:srgbClr val="000000"/>
                </a:solidFill>
                <a:effectLst/>
                <a:highlight>
                  <a:srgbClr val="FFFFFF"/>
                </a:highlight>
                <a:latin typeface="Menlo" panose="020B0609030804020204" pitchFamily="49" charset="0"/>
              </a:rPr>
              <a:t>.visible .entry add(</a:t>
            </a:r>
          </a:p>
          <a:p>
            <a:r>
              <a:rPr lang="en-GB" altLang="zh-CN" sz="700" b="0" dirty="0">
                <a:solidFill>
                  <a:srgbClr val="000000"/>
                </a:solidFill>
                <a:effectLst/>
                <a:highlight>
                  <a:srgbClr val="FFFFFF"/>
                </a:highlight>
                <a:latin typeface="Menlo" panose="020B0609030804020204" pitchFamily="49" charset="0"/>
              </a:rPr>
              <a:t>.param .u64 add_param_0, .param .u64 add_param_1,</a:t>
            </a:r>
          </a:p>
          <a:p>
            <a:r>
              <a:rPr lang="en-GB" altLang="zh-CN" sz="700" b="0" dirty="0">
                <a:solidFill>
                  <a:srgbClr val="000000"/>
                </a:solidFill>
                <a:effectLst/>
                <a:highlight>
                  <a:srgbClr val="FFFFFF"/>
                </a:highlight>
                <a:latin typeface="Menlo" panose="020B0609030804020204" pitchFamily="49" charset="0"/>
              </a:rPr>
              <a:t>.param .u64 add_param_2, .param .u32 add_param_3</a:t>
            </a:r>
          </a:p>
          <a:p>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a:t>
            </a:r>
            <a:r>
              <a:rPr lang="en-GB" altLang="zh-CN" sz="700" b="0" dirty="0" err="1">
                <a:solidFill>
                  <a:srgbClr val="000000"/>
                </a:solidFill>
                <a:effectLst/>
                <a:highlight>
                  <a:srgbClr val="FFFFFF"/>
                </a:highlight>
                <a:latin typeface="Menlo" panose="020B0609030804020204" pitchFamily="49" charset="0"/>
              </a:rPr>
              <a:t>maxntid</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128</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a:t>
            </a:r>
            <a:r>
              <a:rPr lang="en-GB" altLang="zh-CN" sz="700" b="0" dirty="0">
                <a:solidFill>
                  <a:srgbClr val="000000"/>
                </a:solidFill>
                <a:effectLst/>
                <a:highlight>
                  <a:srgbClr val="FFFFFF"/>
                </a:highlight>
                <a:latin typeface="Menlo" panose="020B0609030804020204" pitchFamily="49" charset="0"/>
              </a:rPr>
              <a:t>, </a:t>
            </a:r>
            <a:r>
              <a:rPr lang="en-GB" altLang="zh-CN" sz="700" b="0" dirty="0">
                <a:solidFill>
                  <a:srgbClr val="098658"/>
                </a:solidFill>
                <a:effectLst/>
                <a:highlight>
                  <a:srgbClr val="FFFFFF"/>
                </a:highlight>
                <a:latin typeface="Menlo" panose="020B0609030804020204" pitchFamily="49" charset="0"/>
              </a:rPr>
              <a:t>1</a:t>
            </a:r>
            <a:endParaRPr lang="en-GB" altLang="zh-CN" sz="700" b="0" dirty="0">
              <a:solidFill>
                <a:srgbClr val="000000"/>
              </a:solidFill>
              <a:effectLst/>
              <a:highlight>
                <a:srgbClr val="FFFFFF"/>
              </a:highlight>
              <a:latin typeface="Menlo" panose="020B0609030804020204" pitchFamily="49" charset="0"/>
            </a:endParaRPr>
          </a:p>
          <a:p>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.reg .pred %p&lt;</a:t>
            </a:r>
            <a:r>
              <a:rPr lang="en-GB" altLang="zh-CN" sz="700" b="0" dirty="0">
                <a:solidFill>
                  <a:srgbClr val="098658"/>
                </a:solidFill>
                <a:effectLst/>
                <a:highlight>
                  <a:srgbClr val="FFFFFF"/>
                </a:highlight>
                <a:latin typeface="Menlo" panose="020B0609030804020204" pitchFamily="49" charset="0"/>
              </a:rPr>
              <a:t>4</a:t>
            </a:r>
            <a:r>
              <a:rPr lang="en-GB" altLang="zh-CN" sz="700" b="0" dirty="0">
                <a:solidFill>
                  <a:srgbClr val="000000"/>
                </a:solidFill>
                <a:effectLst/>
                <a:highlight>
                  <a:srgbClr val="FFFFFF"/>
                </a:highlight>
                <a:latin typeface="Menlo" panose="020B0609030804020204" pitchFamily="49" charset="0"/>
              </a:rPr>
              <a:t>&gt;;</a:t>
            </a:r>
          </a:p>
          <a:p>
            <a:r>
              <a:rPr lang="en-GB" altLang="zh-CN" sz="700" b="0" dirty="0">
                <a:solidFill>
                  <a:srgbClr val="000000"/>
                </a:solidFill>
                <a:effectLst/>
                <a:highlight>
                  <a:srgbClr val="FFFFFF"/>
                </a:highlight>
                <a:latin typeface="Menlo" panose="020B0609030804020204" pitchFamily="49" charset="0"/>
              </a:rPr>
              <a:t>.reg .b32 %r&lt;</a:t>
            </a:r>
            <a:r>
              <a:rPr lang="en-GB" altLang="zh-CN" sz="700" b="0" dirty="0">
                <a:solidFill>
                  <a:srgbClr val="098658"/>
                </a:solidFill>
                <a:effectLst/>
                <a:highlight>
                  <a:srgbClr val="FFFFFF"/>
                </a:highlight>
                <a:latin typeface="Menlo" panose="020B0609030804020204" pitchFamily="49" charset="0"/>
              </a:rPr>
              <a:t>18</a:t>
            </a:r>
            <a:r>
              <a:rPr lang="en-GB" altLang="zh-CN" sz="700" b="0" dirty="0">
                <a:solidFill>
                  <a:srgbClr val="000000"/>
                </a:solidFill>
                <a:effectLst/>
                <a:highlight>
                  <a:srgbClr val="FFFFFF"/>
                </a:highlight>
                <a:latin typeface="Menlo" panose="020B0609030804020204" pitchFamily="49" charset="0"/>
              </a:rPr>
              <a:t>&gt;;</a:t>
            </a:r>
          </a:p>
          <a:p>
            <a:r>
              <a:rPr lang="en-GB" altLang="zh-CN" sz="700" b="0" dirty="0">
                <a:solidFill>
                  <a:srgbClr val="000000"/>
                </a:solidFill>
                <a:effectLst/>
                <a:highlight>
                  <a:srgbClr val="FFFFFF"/>
                </a:highlight>
                <a:latin typeface="Menlo" panose="020B0609030804020204" pitchFamily="49" charset="0"/>
              </a:rPr>
              <a:t>.reg .b64 %</a:t>
            </a:r>
            <a:r>
              <a:rPr lang="en-GB" altLang="zh-CN" sz="700" b="0" dirty="0" err="1">
                <a:solidFill>
                  <a:srgbClr val="000000"/>
                </a:solidFill>
                <a:effectLst/>
                <a:highlight>
                  <a:srgbClr val="FFFFFF"/>
                </a:highlight>
                <a:latin typeface="Menlo" panose="020B0609030804020204" pitchFamily="49" charset="0"/>
              </a:rPr>
              <a:t>rd</a:t>
            </a:r>
            <a:r>
              <a:rPr lang="en-GB" altLang="zh-CN" sz="700" b="0" dirty="0">
                <a:solidFill>
                  <a:srgbClr val="000000"/>
                </a:solidFill>
                <a:effectLst/>
                <a:highlight>
                  <a:srgbClr val="FFFFFF"/>
                </a:highlight>
                <a:latin typeface="Menlo" panose="020B0609030804020204" pitchFamily="49" charset="0"/>
              </a:rPr>
              <a:t>&lt;</a:t>
            </a:r>
            <a:r>
              <a:rPr lang="en-GB" altLang="zh-CN" sz="700" b="0" dirty="0">
                <a:solidFill>
                  <a:srgbClr val="098658"/>
                </a:solidFill>
                <a:effectLst/>
                <a:highlight>
                  <a:srgbClr val="FFFFFF"/>
                </a:highlight>
                <a:latin typeface="Menlo" panose="020B0609030804020204" pitchFamily="49" charset="0"/>
              </a:rPr>
              <a:t>8</a:t>
            </a:r>
            <a:r>
              <a:rPr lang="en-GB" altLang="zh-CN" sz="700" b="0" dirty="0">
                <a:solidFill>
                  <a:srgbClr val="000000"/>
                </a:solidFill>
                <a:effectLst/>
                <a:highlight>
                  <a:srgbClr val="FFFFFF"/>
                </a:highlight>
                <a:latin typeface="Menlo" panose="020B0609030804020204" pitchFamily="49" charset="0"/>
              </a:rPr>
              <a:t>&gt;;</a:t>
            </a:r>
          </a:p>
          <a:p>
            <a:r>
              <a:rPr lang="en-GB" altLang="zh-CN" sz="700" b="0" dirty="0">
                <a:solidFill>
                  <a:srgbClr val="000000"/>
                </a:solidFill>
                <a:effectLst/>
                <a:highlight>
                  <a:srgbClr val="FFFFFF"/>
                </a:highlight>
                <a:latin typeface="Menlo" panose="020B0609030804020204" pitchFamily="49" charset="0"/>
              </a:rPr>
              <a:t>ld.param.u64 %rd4, [add_param_0];</a:t>
            </a:r>
          </a:p>
          <a:p>
            <a:r>
              <a:rPr lang="en-GB" altLang="zh-CN" sz="700" b="0" dirty="0">
                <a:solidFill>
                  <a:srgbClr val="000000"/>
                </a:solidFill>
                <a:effectLst/>
                <a:highlight>
                  <a:srgbClr val="FFFFFF"/>
                </a:highlight>
                <a:latin typeface="Menlo" panose="020B0609030804020204" pitchFamily="49" charset="0"/>
              </a:rPr>
              <a:t>ld.param.u64 %rd5, [add_param_1];</a:t>
            </a:r>
          </a:p>
          <a:p>
            <a:r>
              <a:rPr lang="en-GB" altLang="zh-CN" sz="700" b="0" dirty="0">
                <a:solidFill>
                  <a:srgbClr val="000000"/>
                </a:solidFill>
                <a:effectLst/>
                <a:highlight>
                  <a:srgbClr val="FFFFFF"/>
                </a:highlight>
                <a:latin typeface="Menlo" panose="020B0609030804020204" pitchFamily="49" charset="0"/>
              </a:rPr>
              <a:t>mov.u32 %r13, %</a:t>
            </a:r>
            <a:r>
              <a:rPr lang="en-GB" altLang="zh-CN" sz="700" b="0" dirty="0" err="1">
                <a:solidFill>
                  <a:srgbClr val="000000"/>
                </a:solidFill>
                <a:effectLst/>
                <a:highlight>
                  <a:srgbClr val="FFFFFF"/>
                </a:highlight>
                <a:latin typeface="Menlo" panose="020B0609030804020204" pitchFamily="49" charset="0"/>
              </a:rPr>
              <a:t>tid.x</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ld.param.u32 %r14, [add_param_3];</a:t>
            </a:r>
          </a:p>
          <a:p>
            <a:r>
              <a:rPr lang="en-GB" altLang="zh-CN" sz="700" b="0" dirty="0">
                <a:solidFill>
                  <a:srgbClr val="000000"/>
                </a:solidFill>
                <a:effectLst/>
                <a:highlight>
                  <a:srgbClr val="FFFFFF"/>
                </a:highlight>
                <a:latin typeface="Menlo" panose="020B0609030804020204" pitchFamily="49" charset="0"/>
              </a:rPr>
              <a:t>shl.b32 %r15, %r13, </a:t>
            </a:r>
            <a:r>
              <a:rPr lang="en-GB" altLang="zh-CN" sz="700" b="0" dirty="0">
                <a:solidFill>
                  <a:srgbClr val="098658"/>
                </a:solidFill>
                <a:effectLst/>
                <a:highlight>
                  <a:srgbClr val="FFFFFF"/>
                </a:highlight>
                <a:latin typeface="Menlo" panose="020B0609030804020204" pitchFamily="49" charset="0"/>
              </a:rPr>
              <a:t>2</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mov.u32 %r16, %</a:t>
            </a:r>
            <a:r>
              <a:rPr lang="en-GB" altLang="zh-CN" sz="700" b="0" dirty="0" err="1">
                <a:solidFill>
                  <a:srgbClr val="000000"/>
                </a:solidFill>
                <a:effectLst/>
                <a:highlight>
                  <a:srgbClr val="FFFFFF"/>
                </a:highlight>
                <a:latin typeface="Menlo" panose="020B0609030804020204" pitchFamily="49" charset="0"/>
              </a:rPr>
              <a:t>ctaid.x</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mad.lo.s32 %r17, %r16, </a:t>
            </a:r>
            <a:r>
              <a:rPr lang="en-GB" altLang="zh-CN" sz="700" b="0" dirty="0">
                <a:solidFill>
                  <a:srgbClr val="098658"/>
                </a:solidFill>
                <a:effectLst/>
                <a:highlight>
                  <a:srgbClr val="FFFFFF"/>
                </a:highlight>
                <a:latin typeface="Menlo" panose="020B0609030804020204" pitchFamily="49" charset="0"/>
              </a:rPr>
              <a:t>512</a:t>
            </a:r>
            <a:r>
              <a:rPr lang="en-GB" altLang="zh-CN" sz="700" b="0" dirty="0">
                <a:solidFill>
                  <a:srgbClr val="000000"/>
                </a:solidFill>
                <a:effectLst/>
                <a:highlight>
                  <a:srgbClr val="FFFFFF"/>
                </a:highlight>
                <a:latin typeface="Menlo" panose="020B0609030804020204" pitchFamily="49" charset="0"/>
              </a:rPr>
              <a:t>, %r15;</a:t>
            </a:r>
          </a:p>
          <a:p>
            <a:r>
              <a:rPr lang="en-GB" altLang="zh-CN" sz="700" b="0" dirty="0">
                <a:solidFill>
                  <a:srgbClr val="000000"/>
                </a:solidFill>
                <a:effectLst/>
                <a:highlight>
                  <a:srgbClr val="FFFFFF"/>
                </a:highlight>
                <a:latin typeface="Menlo" panose="020B0609030804020204" pitchFamily="49" charset="0"/>
              </a:rPr>
              <a:t>setp.ge.s32 %p3, %r17, %r14;</a:t>
            </a:r>
          </a:p>
          <a:p>
            <a:r>
              <a:rPr lang="en-GB" altLang="zh-CN" sz="700" b="0" dirty="0">
                <a:solidFill>
                  <a:srgbClr val="000000"/>
                </a:solidFill>
                <a:effectLst/>
                <a:highlight>
                  <a:srgbClr val="FFFFFF"/>
                </a:highlight>
                <a:latin typeface="Menlo" panose="020B0609030804020204" pitchFamily="49" charset="0"/>
              </a:rPr>
              <a:t>setp.lt.s32 %p1, %r17, %r14;</a:t>
            </a:r>
          </a:p>
          <a:p>
            <a:r>
              <a:rPr lang="en-GB" altLang="zh-CN" sz="700" b="0" dirty="0">
                <a:solidFill>
                  <a:srgbClr val="000000"/>
                </a:solidFill>
                <a:effectLst/>
                <a:highlight>
                  <a:srgbClr val="FFFFFF"/>
                </a:highlight>
                <a:latin typeface="Menlo" panose="020B0609030804020204" pitchFamily="49" charset="0"/>
              </a:rPr>
              <a:t>mul.wide.s32 %rd7, %r17, </a:t>
            </a:r>
            <a:r>
              <a:rPr lang="en-GB" altLang="zh-CN" sz="700" b="0" dirty="0">
                <a:solidFill>
                  <a:srgbClr val="098658"/>
                </a:solidFill>
                <a:effectLst/>
                <a:highlight>
                  <a:srgbClr val="FFFFFF"/>
                </a:highlight>
                <a:latin typeface="Menlo" panose="020B0609030804020204" pitchFamily="49" charset="0"/>
              </a:rPr>
              <a:t>4</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add.s64 %rd2, %rd4, %rd7;</a:t>
            </a:r>
          </a:p>
          <a:p>
            <a:r>
              <a:rPr lang="en-GB" altLang="zh-CN" sz="700" b="0" dirty="0">
                <a:solidFill>
                  <a:srgbClr val="000000"/>
                </a:solidFill>
                <a:effectLst/>
                <a:highlight>
                  <a:srgbClr val="FFFFFF"/>
                </a:highlight>
                <a:latin typeface="Menlo" panose="020B0609030804020204" pitchFamily="49" charset="0"/>
              </a:rPr>
              <a:t>@%p1 ld.global.cg.v4.b32 {%r5,%r6,%r7,%r8}, [ %rd2 + </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add.s64 %rd3, %rd5, %rd7;</a:t>
            </a:r>
          </a:p>
          <a:p>
            <a:r>
              <a:rPr lang="en-GB" altLang="zh-CN" sz="700" b="0" dirty="0">
                <a:solidFill>
                  <a:srgbClr val="000000"/>
                </a:solidFill>
                <a:effectLst/>
                <a:highlight>
                  <a:srgbClr val="FFFFFF"/>
                </a:highlight>
                <a:latin typeface="Menlo" panose="020B0609030804020204" pitchFamily="49" charset="0"/>
              </a:rPr>
              <a:t>@%p1 ld.global.cg.v4.b32 {%r9,%r10,%r11,%r12}, [ %rd3 + </a:t>
            </a:r>
            <a:r>
              <a:rPr lang="en-GB" altLang="zh-CN" sz="700" b="0" dirty="0">
                <a:solidFill>
                  <a:srgbClr val="098658"/>
                </a:solidFill>
                <a:effectLst/>
                <a:highlight>
                  <a:srgbClr val="FFFFFF"/>
                </a:highlight>
                <a:latin typeface="Menlo" panose="020B0609030804020204" pitchFamily="49" charset="0"/>
              </a:rPr>
              <a:t>0</a:t>
            </a:r>
            <a:r>
              <a:rPr lang="en-GB" altLang="zh-CN" sz="700" b="0" dirty="0">
                <a:solidFill>
                  <a:srgbClr val="000000"/>
                </a:solidFill>
                <a:effectLst/>
                <a:highlight>
                  <a:srgbClr val="FFFFFF"/>
                </a:highlight>
                <a:latin typeface="Menlo" panose="020B0609030804020204" pitchFamily="49" charset="0"/>
              </a:rPr>
              <a:t>];</a:t>
            </a:r>
          </a:p>
          <a:p>
            <a:r>
              <a:rPr lang="en-GB" altLang="zh-CN" sz="700" b="0" dirty="0">
                <a:solidFill>
                  <a:srgbClr val="000000"/>
                </a:solidFill>
                <a:effectLst/>
                <a:highlight>
                  <a:srgbClr val="FFFFFF"/>
                </a:highlight>
                <a:latin typeface="Menlo" panose="020B0609030804020204" pitchFamily="49" charset="0"/>
              </a:rPr>
              <a:t>@%p3 bra LBB0_2;</a:t>
            </a:r>
          </a:p>
          <a:p>
            <a:r>
              <a:rPr lang="en-GB" altLang="zh-CN" sz="700" b="0" dirty="0">
                <a:solidFill>
                  <a:srgbClr val="000000"/>
                </a:solidFill>
                <a:effectLst/>
                <a:highlight>
                  <a:srgbClr val="FFFFFF"/>
                </a:highlight>
                <a:latin typeface="Menlo" panose="020B0609030804020204" pitchFamily="49" charset="0"/>
              </a:rPr>
              <a:t>ld.param.u64 %rd6, [add_param_2];</a:t>
            </a:r>
          </a:p>
          <a:p>
            <a:r>
              <a:rPr lang="en-GB" altLang="zh-CN" sz="700" b="0" dirty="0">
                <a:solidFill>
                  <a:srgbClr val="000000"/>
                </a:solidFill>
                <a:effectLst/>
                <a:highlight>
                  <a:srgbClr val="FFFFFF"/>
                </a:highlight>
                <a:latin typeface="Menlo" panose="020B0609030804020204" pitchFamily="49" charset="0"/>
              </a:rPr>
              <a:t>add.s64 %rd1, %rd6, %rd7;</a:t>
            </a:r>
          </a:p>
          <a:p>
            <a:r>
              <a:rPr lang="en-GB" altLang="zh-CN" sz="700" b="0" dirty="0">
                <a:solidFill>
                  <a:srgbClr val="000000"/>
                </a:solidFill>
                <a:effectLst/>
                <a:highlight>
                  <a:srgbClr val="FFFFFF"/>
                </a:highlight>
                <a:latin typeface="Menlo" panose="020B0609030804020204" pitchFamily="49" charset="0"/>
              </a:rPr>
              <a:t>add.s32 %r1, %r5, %r9;</a:t>
            </a:r>
          </a:p>
          <a:p>
            <a:r>
              <a:rPr lang="en-GB" altLang="zh-CN" sz="700" b="0" dirty="0">
                <a:solidFill>
                  <a:srgbClr val="000000"/>
                </a:solidFill>
                <a:effectLst/>
                <a:highlight>
                  <a:srgbClr val="FFFFFF"/>
                </a:highlight>
                <a:latin typeface="Menlo" panose="020B0609030804020204" pitchFamily="49" charset="0"/>
              </a:rPr>
              <a:t>add.s32 %r2, %r6, %r10;</a:t>
            </a:r>
          </a:p>
          <a:p>
            <a:r>
              <a:rPr lang="en-GB" altLang="zh-CN" sz="700" b="0" dirty="0">
                <a:solidFill>
                  <a:srgbClr val="000000"/>
                </a:solidFill>
                <a:effectLst/>
                <a:highlight>
                  <a:srgbClr val="FFFFFF"/>
                </a:highlight>
                <a:latin typeface="Menlo" panose="020B0609030804020204" pitchFamily="49" charset="0"/>
              </a:rPr>
              <a:t>add.s32 %r3, %r7, %r11;</a:t>
            </a:r>
          </a:p>
          <a:p>
            <a:r>
              <a:rPr lang="en-GB" altLang="zh-CN" sz="700" b="0" dirty="0">
                <a:solidFill>
                  <a:srgbClr val="000000"/>
                </a:solidFill>
                <a:effectLst/>
                <a:highlight>
                  <a:srgbClr val="FFFFFF"/>
                </a:highlight>
                <a:latin typeface="Menlo" panose="020B0609030804020204" pitchFamily="49" charset="0"/>
              </a:rPr>
              <a:t>add.s32 %r4, %r8, %r12;</a:t>
            </a:r>
          </a:p>
          <a:p>
            <a:r>
              <a:rPr lang="en-GB" altLang="zh-CN" sz="700" b="0" dirty="0">
                <a:solidFill>
                  <a:srgbClr val="000000"/>
                </a:solidFill>
                <a:effectLst/>
                <a:highlight>
                  <a:srgbClr val="FFFFFF"/>
                </a:highlight>
                <a:latin typeface="Menlo" panose="020B0609030804020204" pitchFamily="49" charset="0"/>
              </a:rPr>
              <a:t>st.global.v4.u32 [%rd1], {%r1, %r2, %r3, %r4};</a:t>
            </a:r>
          </a:p>
          <a:p>
            <a:r>
              <a:rPr lang="en-GB" altLang="zh-CN" sz="700" b="0" dirty="0">
                <a:solidFill>
                  <a:srgbClr val="000000"/>
                </a:solidFill>
                <a:effectLst/>
                <a:highlight>
                  <a:srgbClr val="FFFFFF"/>
                </a:highlight>
                <a:latin typeface="Menlo" panose="020B0609030804020204" pitchFamily="49" charset="0"/>
              </a:rPr>
              <a:t>LBB0_2:</a:t>
            </a:r>
          </a:p>
          <a:p>
            <a:r>
              <a:rPr lang="en-GB" altLang="zh-CN" sz="700" b="0" dirty="0">
                <a:solidFill>
                  <a:srgbClr val="000000"/>
                </a:solidFill>
                <a:effectLst/>
                <a:highlight>
                  <a:srgbClr val="FFFFFF"/>
                </a:highlight>
                <a:latin typeface="Menlo" panose="020B0609030804020204" pitchFamily="49" charset="0"/>
              </a:rPr>
              <a:t>ret;</a:t>
            </a:r>
          </a:p>
          <a:p>
            <a:r>
              <a:rPr lang="en-GB" altLang="zh-CN" sz="700" b="0" dirty="0">
                <a:solidFill>
                  <a:srgbClr val="000000"/>
                </a:solidFill>
                <a:effectLst/>
                <a:highlight>
                  <a:srgbClr val="FFFFFF"/>
                </a:highlight>
                <a:latin typeface="Menlo" panose="020B0609030804020204" pitchFamily="49" charset="0"/>
              </a:rPr>
              <a:t>}</a:t>
            </a:r>
          </a:p>
        </p:txBody>
      </p:sp>
      <p:cxnSp>
        <p:nvCxnSpPr>
          <p:cNvPr id="16" name="直线箭头连接符 15">
            <a:extLst>
              <a:ext uri="{FF2B5EF4-FFF2-40B4-BE49-F238E27FC236}">
                <a16:creationId xmlns:a16="http://schemas.microsoft.com/office/drawing/2014/main" id="{792088E4-1A5A-F273-B95D-0AECAACFD1E1}"/>
              </a:ext>
            </a:extLst>
          </p:cNvPr>
          <p:cNvCxnSpPr/>
          <p:nvPr/>
        </p:nvCxnSpPr>
        <p:spPr>
          <a:xfrm>
            <a:off x="1097500" y="2709958"/>
            <a:ext cx="0" cy="757164"/>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直线箭头连接符 16">
            <a:extLst>
              <a:ext uri="{FF2B5EF4-FFF2-40B4-BE49-F238E27FC236}">
                <a16:creationId xmlns:a16="http://schemas.microsoft.com/office/drawing/2014/main" id="{D5C36CFF-AFF4-0D8A-BE04-C69B13F85FD7}"/>
              </a:ext>
            </a:extLst>
          </p:cNvPr>
          <p:cNvCxnSpPr/>
          <p:nvPr/>
        </p:nvCxnSpPr>
        <p:spPr>
          <a:xfrm>
            <a:off x="1097500" y="3935560"/>
            <a:ext cx="0" cy="757164"/>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直线箭头连接符 17">
            <a:extLst>
              <a:ext uri="{FF2B5EF4-FFF2-40B4-BE49-F238E27FC236}">
                <a16:creationId xmlns:a16="http://schemas.microsoft.com/office/drawing/2014/main" id="{56BB9195-8662-CDB4-1F7A-13077B04DABF}"/>
              </a:ext>
            </a:extLst>
          </p:cNvPr>
          <p:cNvCxnSpPr>
            <a:stCxn id="8" idx="3"/>
            <a:endCxn id="15" idx="1"/>
          </p:cNvCxnSpPr>
          <p:nvPr/>
        </p:nvCxnSpPr>
        <p:spPr>
          <a:xfrm>
            <a:off x="2601993" y="4930003"/>
            <a:ext cx="890644" cy="0"/>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直线箭头连接符 22">
            <a:extLst>
              <a:ext uri="{FF2B5EF4-FFF2-40B4-BE49-F238E27FC236}">
                <a16:creationId xmlns:a16="http://schemas.microsoft.com/office/drawing/2014/main" id="{66C3F4D9-74E6-911A-46F6-0469DCA55126}"/>
              </a:ext>
            </a:extLst>
          </p:cNvPr>
          <p:cNvCxnSpPr>
            <a:stCxn id="6" idx="3"/>
            <a:endCxn id="14" idx="1"/>
          </p:cNvCxnSpPr>
          <p:nvPr/>
        </p:nvCxnSpPr>
        <p:spPr>
          <a:xfrm>
            <a:off x="2613429" y="2490323"/>
            <a:ext cx="4645782" cy="0"/>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直线箭头连接符 27">
            <a:extLst>
              <a:ext uri="{FF2B5EF4-FFF2-40B4-BE49-F238E27FC236}">
                <a16:creationId xmlns:a16="http://schemas.microsoft.com/office/drawing/2014/main" id="{D1DCD20F-DF5E-D840-0EBD-876695A673FD}"/>
              </a:ext>
            </a:extLst>
          </p:cNvPr>
          <p:cNvCxnSpPr>
            <a:stCxn id="100" idx="3"/>
            <a:endCxn id="13" idx="1"/>
          </p:cNvCxnSpPr>
          <p:nvPr/>
        </p:nvCxnSpPr>
        <p:spPr>
          <a:xfrm flipV="1">
            <a:off x="2598011" y="1280603"/>
            <a:ext cx="894626" cy="1184"/>
          </a:xfrm>
          <a:prstGeom prst="straightConnector1">
            <a:avLst/>
          </a:prstGeom>
          <a:ln w="12700">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35" name="文本框 34">
            <a:extLst>
              <a:ext uri="{FF2B5EF4-FFF2-40B4-BE49-F238E27FC236}">
                <a16:creationId xmlns:a16="http://schemas.microsoft.com/office/drawing/2014/main" id="{B5B58833-CBB1-B01E-FAF6-E1BBA6EA1E21}"/>
              </a:ext>
            </a:extLst>
          </p:cNvPr>
          <p:cNvSpPr txBox="1"/>
          <p:nvPr/>
        </p:nvSpPr>
        <p:spPr>
          <a:xfrm>
            <a:off x="1144287" y="4198594"/>
            <a:ext cx="767188" cy="276999"/>
          </a:xfrm>
          <a:prstGeom prst="rect">
            <a:avLst/>
          </a:prstGeom>
          <a:noFill/>
        </p:spPr>
        <p:txBody>
          <a:bodyPr wrap="square">
            <a:spAutoFit/>
          </a:bodyPr>
          <a:lstStyle/>
          <a:p>
            <a:r>
              <a:rPr kumimoji="1" lang="en-US" altLang="zh-CN" sz="1200" dirty="0" err="1">
                <a:latin typeface="Times New Roman" panose="02020503050405090304" pitchFamily="18" charset="0"/>
                <a:ea typeface="+mj-ea"/>
                <a:cs typeface="Times New Roman" panose="02020503050405090304" pitchFamily="18" charset="0"/>
              </a:rPr>
              <a:t>libLLVM</a:t>
            </a:r>
            <a:endParaRPr lang="zh-CN" altLang="en-US" sz="1200" dirty="0"/>
          </a:p>
        </p:txBody>
      </p:sp>
      <p:sp>
        <p:nvSpPr>
          <p:cNvPr id="37" name="文本框 36">
            <a:extLst>
              <a:ext uri="{FF2B5EF4-FFF2-40B4-BE49-F238E27FC236}">
                <a16:creationId xmlns:a16="http://schemas.microsoft.com/office/drawing/2014/main" id="{9288807B-ABFD-3CB0-3C45-6CD279691B00}"/>
              </a:ext>
            </a:extLst>
          </p:cNvPr>
          <p:cNvSpPr txBox="1"/>
          <p:nvPr/>
        </p:nvSpPr>
        <p:spPr>
          <a:xfrm>
            <a:off x="1144287" y="2998923"/>
            <a:ext cx="1351255" cy="276999"/>
          </a:xfrm>
          <a:prstGeom prst="rect">
            <a:avLst/>
          </a:prstGeom>
          <a:noFill/>
        </p:spPr>
        <p:txBody>
          <a:bodyPr wrap="square">
            <a:spAutoFit/>
          </a:bodyPr>
          <a:lstStyle/>
          <a:p>
            <a:r>
              <a:rPr kumimoji="1" lang="en-US" altLang="zh-CN" sz="1200" dirty="0">
                <a:latin typeface="Times New Roman" panose="02020503050405090304" pitchFamily="18" charset="0"/>
                <a:ea typeface="+mj-ea"/>
                <a:cs typeface="Times New Roman" panose="02020503050405090304" pitchFamily="18" charset="0"/>
              </a:rPr>
              <a:t>Triton Compiler</a:t>
            </a:r>
            <a:endParaRPr lang="zh-CN" altLang="en-US" sz="1200" dirty="0"/>
          </a:p>
        </p:txBody>
      </p:sp>
      <p:sp>
        <p:nvSpPr>
          <p:cNvPr id="38" name="文本框 37">
            <a:extLst>
              <a:ext uri="{FF2B5EF4-FFF2-40B4-BE49-F238E27FC236}">
                <a16:creationId xmlns:a16="http://schemas.microsoft.com/office/drawing/2014/main" id="{3E95D6BA-DA3D-84C7-84E5-FC18C206B3F0}"/>
              </a:ext>
            </a:extLst>
          </p:cNvPr>
          <p:cNvSpPr txBox="1"/>
          <p:nvPr/>
        </p:nvSpPr>
        <p:spPr>
          <a:xfrm>
            <a:off x="1082080" y="1721777"/>
            <a:ext cx="1184861" cy="276999"/>
          </a:xfrm>
          <a:prstGeom prst="rect">
            <a:avLst/>
          </a:prstGeom>
          <a:noFill/>
        </p:spPr>
        <p:txBody>
          <a:bodyPr wrap="square">
            <a:spAutoFit/>
          </a:bodyPr>
          <a:lstStyle/>
          <a:p>
            <a:r>
              <a:rPr kumimoji="1" lang="en-US" altLang="zh-CN" sz="1200" dirty="0">
                <a:latin typeface="Times New Roman" panose="02020503050405090304" pitchFamily="18" charset="0"/>
                <a:ea typeface="+mj-ea"/>
                <a:cs typeface="Times New Roman" panose="02020503050405090304" pitchFamily="18" charset="0"/>
              </a:rPr>
              <a:t>AST visitor</a:t>
            </a:r>
            <a:endParaRPr lang="zh-CN" altLang="en-US" sz="1200" dirty="0"/>
          </a:p>
        </p:txBody>
      </p:sp>
    </p:spTree>
    <p:extLst>
      <p:ext uri="{BB962C8B-B14F-4D97-AF65-F5344CB8AC3E}">
        <p14:creationId xmlns:p14="http://schemas.microsoft.com/office/powerpoint/2010/main" val="216060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3"/>
          </p:nvPr>
        </p:nvSpPr>
        <p:spPr>
          <a:xfrm>
            <a:off x="5804287" y="2711751"/>
            <a:ext cx="6387714" cy="348218"/>
          </a:xfrm>
        </p:spPr>
        <p:txBody>
          <a:bodyPr/>
          <a:lstStyle/>
          <a:p>
            <a:r>
              <a:rPr lang="en-US" altLang="zh-CN" sz="2400" b="1" dirty="0">
                <a:solidFill>
                  <a:srgbClr val="0073C3"/>
                </a:solidFill>
                <a:latin typeface="微软雅黑" panose="020B0503020204020204" pitchFamily="34" charset="-122"/>
                <a:ea typeface="微软雅黑" panose="020B0503020204020204" pitchFamily="34" charset="-122"/>
              </a:rPr>
              <a:t>Triton 概述</a:t>
            </a:r>
          </a:p>
        </p:txBody>
      </p:sp>
      <p:sp>
        <p:nvSpPr>
          <p:cNvPr id="19" name="文本占位符 18"/>
          <p:cNvSpPr>
            <a:spLocks noGrp="1"/>
          </p:cNvSpPr>
          <p:nvPr>
            <p:ph type="body" sz="quarter" idx="21"/>
          </p:nvPr>
        </p:nvSpPr>
        <p:spPr>
          <a:xfrm>
            <a:off x="5327178" y="1030866"/>
            <a:ext cx="6734834" cy="502099"/>
          </a:xfrm>
        </p:spPr>
        <p:txBody>
          <a:bodyPr>
            <a:noAutofit/>
          </a:bodyPr>
          <a:lstStyle/>
          <a:p>
            <a:pPr>
              <a:lnSpc>
                <a:spcPct val="100000"/>
              </a:lnSpc>
            </a:pPr>
            <a:r>
              <a:rPr kumimoji="1" lang="zh-CN" altLang="en-US" sz="3200" b="1" dirty="0">
                <a:latin typeface="+mj-lt"/>
              </a:rPr>
              <a:t>课程内容</a:t>
            </a:r>
          </a:p>
        </p:txBody>
      </p:sp>
      <p:sp>
        <p:nvSpPr>
          <p:cNvPr id="20" name="文本占位符 19"/>
          <p:cNvSpPr>
            <a:spLocks noGrp="1"/>
          </p:cNvSpPr>
          <p:nvPr>
            <p:ph type="body" sz="quarter" idx="22"/>
          </p:nvPr>
        </p:nvSpPr>
        <p:spPr/>
        <p:txBody>
          <a:bodyPr/>
          <a:lstStyle/>
          <a:p>
            <a:r>
              <a:rPr lang="en-US" altLang="zh-CN" sz="2400" dirty="0">
                <a:solidFill>
                  <a:schemeClr val="tx1"/>
                </a:solidFill>
                <a:latin typeface="微软雅黑" panose="020B0503020204020204" pitchFamily="34" charset="-122"/>
                <a:ea typeface="微软雅黑" panose="020B0503020204020204" pitchFamily="34" charset="-122"/>
              </a:rPr>
              <a:t>02</a:t>
            </a:r>
          </a:p>
        </p:txBody>
      </p:sp>
      <p:sp>
        <p:nvSpPr>
          <p:cNvPr id="21" name="文本占位符 20"/>
          <p:cNvSpPr>
            <a:spLocks noGrp="1"/>
          </p:cNvSpPr>
          <p:nvPr>
            <p:ph type="body" sz="quarter" idx="23"/>
          </p:nvPr>
        </p:nvSpPr>
        <p:spPr>
          <a:xfrm>
            <a:off x="5804286" y="3268857"/>
            <a:ext cx="6257726" cy="348218"/>
          </a:xfrm>
        </p:spPr>
        <p:txBody>
          <a:bodyPr>
            <a:noAutofit/>
          </a:bodyPr>
          <a:lstStyle/>
          <a:p>
            <a:r>
              <a:rPr lang="en-US" altLang="zh-CN" sz="2400" b="1" dirty="0">
                <a:solidFill>
                  <a:schemeClr val="tx1"/>
                </a:solidFill>
                <a:latin typeface="微软雅黑" panose="020B0503020204020204" pitchFamily="34" charset="-122"/>
                <a:ea typeface="微软雅黑" panose="020B0503020204020204" pitchFamily="34" charset="-122"/>
              </a:rPr>
              <a:t>Triton As Compiler</a:t>
            </a:r>
          </a:p>
        </p:txBody>
      </p:sp>
      <p:sp>
        <p:nvSpPr>
          <p:cNvPr id="26" name="文本占位符 19"/>
          <p:cNvSpPr txBox="1"/>
          <p:nvPr/>
        </p:nvSpPr>
        <p:spPr>
          <a:xfrm>
            <a:off x="5327179" y="2711751"/>
            <a:ext cx="477108" cy="348218"/>
          </a:xfrm>
          <a:prstGeom prst="rect">
            <a:avLst/>
          </a:prstGeom>
          <a:noFill/>
          <a:ln>
            <a:noFill/>
          </a:ln>
        </p:spPr>
        <p:txBody>
          <a:bodyPr vert="horz" lIns="0" tIns="0" rIns="0" bIns="0" rtlCol="0" anchor="ctr">
            <a:noAutofit/>
          </a:bodyPr>
          <a:lstStyle>
            <a:lvl1pPr marL="0" indent="0" algn="l" defTabSz="914400" rtl="0" eaLnBrk="1" latinLnBrk="0" hangingPunct="1">
              <a:lnSpc>
                <a:spcPct val="100000"/>
              </a:lnSpc>
              <a:spcBef>
                <a:spcPts val="1000"/>
              </a:spcBef>
              <a:buFont typeface="Arial" panose="020B060402020209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dirty="0">
                <a:solidFill>
                  <a:srgbClr val="0073C3"/>
                </a:solidFill>
                <a:latin typeface="微软雅黑" panose="020B0503020204020204" pitchFamily="34" charset="-122"/>
                <a:ea typeface="微软雅黑" panose="020B0503020204020204" pitchFamily="34" charset="-122"/>
              </a:rPr>
              <a:t>01</a:t>
            </a:r>
          </a:p>
        </p:txBody>
      </p:sp>
      <p:sp>
        <p:nvSpPr>
          <p:cNvPr id="2" name="文本占位符 19"/>
          <p:cNvSpPr>
            <a:spLocks noGrp="1"/>
          </p:cNvSpPr>
          <p:nvPr>
            <p:custDataLst>
              <p:tags r:id="rId1"/>
            </p:custDataLst>
          </p:nvPr>
        </p:nvSpPr>
        <p:spPr>
          <a:xfrm>
            <a:off x="5327814" y="3834007"/>
            <a:ext cx="477108" cy="348218"/>
          </a:xfrm>
          <a:prstGeom prst="rect">
            <a:avLst/>
          </a:prstGeom>
          <a:noFill/>
          <a:ln>
            <a:noFill/>
          </a:ln>
        </p:spPr>
        <p:txBody>
          <a:bodyPr lIns="0" tIns="0" rIns="0" bIns="0" anchor="ctr"/>
          <a:lstStyle>
            <a:lvl1pPr marL="0" indent="0" algn="l" defTabSz="914400" rtl="0" eaLnBrk="1" latinLnBrk="0" hangingPunct="1">
              <a:lnSpc>
                <a:spcPct val="100000"/>
              </a:lnSpc>
              <a:spcBef>
                <a:spcPts val="1000"/>
              </a:spcBef>
              <a:buFont typeface="Arial" panose="020B060402020209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dirty="0">
                <a:solidFill>
                  <a:schemeClr val="tx1"/>
                </a:solidFill>
                <a:latin typeface="微软雅黑" panose="020B0503020204020204" pitchFamily="34" charset="-122"/>
                <a:ea typeface="微软雅黑" panose="020B0503020204020204" pitchFamily="34" charset="-122"/>
              </a:rPr>
              <a:t>03</a:t>
            </a:r>
          </a:p>
        </p:txBody>
      </p:sp>
      <p:sp>
        <p:nvSpPr>
          <p:cNvPr id="4" name="文本占位符 20"/>
          <p:cNvSpPr>
            <a:spLocks noGrp="1"/>
          </p:cNvSpPr>
          <p:nvPr>
            <p:custDataLst>
              <p:tags r:id="rId2"/>
            </p:custDataLst>
          </p:nvPr>
        </p:nvSpPr>
        <p:spPr>
          <a:xfrm>
            <a:off x="5803651" y="3825752"/>
            <a:ext cx="6257726" cy="348218"/>
          </a:xfrm>
          <a:prstGeom prst="rect">
            <a:avLst/>
          </a:prstGeom>
          <a:noFill/>
          <a:ln>
            <a:noFill/>
          </a:ln>
        </p:spPr>
        <p:txBody>
          <a:bodyPr lIns="0" tIns="0" rIns="0" bIns="0" anchor="ctr">
            <a:noAutofit/>
          </a:bodyPr>
          <a:lstStyle>
            <a:lvl1pPr marL="0" indent="0" algn="l" defTabSz="914400" rtl="0" eaLnBrk="1" latinLnBrk="0" hangingPunct="1">
              <a:lnSpc>
                <a:spcPct val="100000"/>
              </a:lnSpc>
              <a:spcBef>
                <a:spcPts val="1000"/>
              </a:spcBef>
              <a:buFont typeface="Arial" panose="020B0604020202090204" pitchFamily="34" charset="0"/>
              <a:buNone/>
              <a:defRPr sz="2200" b="0"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b="1" dirty="0">
                <a:solidFill>
                  <a:schemeClr val="tx1"/>
                </a:solidFill>
                <a:latin typeface="微软雅黑" panose="020B0503020204020204" pitchFamily="34" charset="-122"/>
                <a:ea typeface="微软雅黑" panose="020B0503020204020204" pitchFamily="34" charset="-122"/>
              </a:rPr>
              <a:t>Triton Runtime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4"/>
          <a:stretch>
            <a:fillRect/>
          </a:stretch>
        </p:blipFill>
        <p:spPr>
          <a:xfrm>
            <a:off x="1233170" y="1825625"/>
            <a:ext cx="9344025" cy="4351655"/>
          </a:xfrm>
          <a:prstGeom prst="rect">
            <a:avLst/>
          </a:prstGeom>
        </p:spPr>
      </p:pic>
      <p:sp>
        <p:nvSpPr>
          <p:cNvPr id="3" name="文本框 2"/>
          <p:cNvSpPr txBox="1"/>
          <p:nvPr/>
        </p:nvSpPr>
        <p:spPr>
          <a:xfrm>
            <a:off x="850265" y="1987550"/>
            <a:ext cx="4064000" cy="368300"/>
          </a:xfrm>
          <a:prstGeom prst="rect">
            <a:avLst/>
          </a:prstGeom>
          <a:noFill/>
        </p:spPr>
        <p:txBody>
          <a:bodyPr wrap="square" rtlCol="0">
            <a:spAutoFit/>
          </a:bodyPr>
          <a:lstStyle/>
          <a:p>
            <a:r>
              <a:rPr lang="zh-CN" altLang="en-US">
                <a:solidFill>
                  <a:schemeClr val="accent1"/>
                </a:solidFill>
              </a:rPr>
              <a:t>不同芯片有不同</a:t>
            </a:r>
            <a:r>
              <a:rPr lang="en-US" altLang="zh-CN">
                <a:solidFill>
                  <a:schemeClr val="accent1"/>
                </a:solidFill>
              </a:rPr>
              <a:t>Dialect</a:t>
            </a:r>
            <a:r>
              <a:rPr lang="zh-CN" altLang="en-US">
                <a:solidFill>
                  <a:schemeClr val="accent1"/>
                </a:solidFill>
              </a:rPr>
              <a:t>的下降路径</a:t>
            </a:r>
          </a:p>
        </p:txBody>
      </p:sp>
      <p:sp>
        <p:nvSpPr>
          <p:cNvPr id="6" name="文本占位符 1">
            <a:extLst>
              <a:ext uri="{FF2B5EF4-FFF2-40B4-BE49-F238E27FC236}">
                <a16:creationId xmlns:a16="http://schemas.microsoft.com/office/drawing/2014/main" id="{57368780-D10D-676E-7292-2EECB79A8E63}"/>
              </a:ext>
            </a:extLst>
          </p:cNvPr>
          <p:cNvSpPr>
            <a:spLocks noGrp="1"/>
          </p:cNvSpPr>
          <p:nvPr>
            <p:ph type="body" sz="quarter" idx="10"/>
          </p:nvPr>
        </p:nvSpPr>
        <p:spPr>
          <a:xfrm>
            <a:off x="474300" y="300276"/>
            <a:ext cx="9203100" cy="348222"/>
          </a:xfrm>
        </p:spPr>
        <p:txBody>
          <a:bodyPr/>
          <a:lstStyle/>
          <a:p>
            <a:r>
              <a:rPr lang="en-US" altLang="zh-CN"/>
              <a:t>Triton</a:t>
            </a:r>
            <a:r>
              <a:rPr lang="zh-CN" altLang="en-US"/>
              <a:t> </a:t>
            </a:r>
            <a:r>
              <a:rPr lang="en-US" altLang="zh-CN"/>
              <a:t>Dialect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kumimoji="1" lang="en-US" altLang="zh-CN" dirty="0"/>
              <a:t>Triton</a:t>
            </a:r>
            <a:r>
              <a:rPr kumimoji="1" lang="zh-CN" altLang="en-US" dirty="0"/>
              <a:t> 编译器：</a:t>
            </a:r>
            <a:r>
              <a:rPr kumimoji="1" lang="en-US" altLang="zh-CN" dirty="0"/>
              <a:t>pass</a:t>
            </a:r>
            <a:endParaRPr kumimoji="1" lang="zh-CN" altLang="en-US" dirty="0"/>
          </a:p>
        </p:txBody>
      </p:sp>
      <p:sp>
        <p:nvSpPr>
          <p:cNvPr id="3" name="文本占位符 2"/>
          <p:cNvSpPr>
            <a:spLocks noGrp="1"/>
          </p:cNvSpPr>
          <p:nvPr>
            <p:ph type="body" sz="quarter" idx="22"/>
          </p:nvPr>
        </p:nvSpPr>
        <p:spPr>
          <a:xfrm>
            <a:off x="474300" y="1125968"/>
            <a:ext cx="7877220" cy="4766832"/>
          </a:xfrm>
        </p:spPr>
        <p:txBody>
          <a:bodyPr>
            <a:normAutofit/>
          </a:bodyPr>
          <a:lstStyle/>
          <a:p>
            <a:r>
              <a:rPr kumimoji="1" lang="en-US" altLang="zh-CN" sz="2000" dirty="0"/>
              <a:t>Triton</a:t>
            </a:r>
            <a:r>
              <a:rPr kumimoji="1" lang="zh-CN" altLang="en-US" sz="2000" dirty="0"/>
              <a:t> </a:t>
            </a:r>
            <a:r>
              <a:rPr kumimoji="1" lang="en-US" altLang="zh-CN" sz="2000" dirty="0"/>
              <a:t>IR</a:t>
            </a:r>
            <a:r>
              <a:rPr kumimoji="1" lang="zh-CN" altLang="en-US" sz="2000" dirty="0"/>
              <a:t> 基本和 </a:t>
            </a:r>
            <a:r>
              <a:rPr kumimoji="1" lang="en-US" altLang="zh-CN" sz="2000" dirty="0"/>
              <a:t>Triton</a:t>
            </a:r>
            <a:r>
              <a:rPr kumimoji="1" lang="zh-CN" altLang="en-US" sz="2000" dirty="0"/>
              <a:t> 语言一一对应。</a:t>
            </a:r>
            <a:endParaRPr kumimoji="1" lang="en-US" altLang="zh-CN" sz="2000" dirty="0"/>
          </a:p>
          <a:p>
            <a:r>
              <a:rPr kumimoji="1" lang="en-US" altLang="zh-CN" sz="2000" dirty="0"/>
              <a:t>Convert</a:t>
            </a:r>
            <a:r>
              <a:rPr kumimoji="1" lang="zh-CN" altLang="en-US" sz="2000" dirty="0"/>
              <a:t> </a:t>
            </a:r>
            <a:r>
              <a:rPr kumimoji="1" lang="en-US" altLang="zh-CN" sz="2000" dirty="0"/>
              <a:t>to</a:t>
            </a:r>
            <a:r>
              <a:rPr kumimoji="1" lang="zh-CN" altLang="en-US" sz="2000" dirty="0"/>
              <a:t> </a:t>
            </a:r>
            <a:r>
              <a:rPr kumimoji="1" lang="en-US" altLang="zh-CN" sz="2000" dirty="0" err="1"/>
              <a:t>TritonGPU</a:t>
            </a:r>
            <a:r>
              <a:rPr kumimoji="1" lang="zh-CN" altLang="en-US" sz="2000" dirty="0"/>
              <a:t> </a:t>
            </a:r>
            <a:r>
              <a:rPr kumimoji="1" lang="en-US" altLang="zh-CN" sz="2000" dirty="0"/>
              <a:t>IR:</a:t>
            </a:r>
            <a:r>
              <a:rPr kumimoji="1" lang="zh-CN" altLang="en-US" sz="2000" dirty="0"/>
              <a:t> 给每个 </a:t>
            </a:r>
            <a:r>
              <a:rPr kumimoji="1" lang="en-US" altLang="zh-CN" sz="2000" dirty="0"/>
              <a:t>tensor</a:t>
            </a:r>
            <a:r>
              <a:rPr kumimoji="1" lang="zh-CN" altLang="en-US" sz="2000" dirty="0"/>
              <a:t> 分配 </a:t>
            </a:r>
            <a:r>
              <a:rPr kumimoji="1" lang="en-US" altLang="zh-CN" sz="2000" dirty="0"/>
              <a:t>Layout.(</a:t>
            </a:r>
            <a:r>
              <a:rPr kumimoji="1" lang="zh-CN" altLang="en-US" sz="2000" dirty="0"/>
              <a:t>开始涉及 </a:t>
            </a:r>
            <a:r>
              <a:rPr kumimoji="1" lang="en-US" altLang="zh-CN" sz="2000" dirty="0"/>
              <a:t>CTA</a:t>
            </a:r>
            <a:r>
              <a:rPr kumimoji="1" lang="zh-CN" altLang="en-US" sz="2000" dirty="0"/>
              <a:t> 内任务划分）</a:t>
            </a:r>
            <a:endParaRPr kumimoji="1" lang="en-US" altLang="zh-CN" sz="2000" dirty="0"/>
          </a:p>
          <a:p>
            <a:r>
              <a:rPr kumimoji="1" lang="en-US" altLang="zh-CN" sz="2000" dirty="0"/>
              <a:t>coalescing:</a:t>
            </a:r>
            <a:r>
              <a:rPr kumimoji="1" lang="zh-CN" altLang="en-US" sz="2000" dirty="0"/>
              <a:t> 针对 </a:t>
            </a:r>
            <a:r>
              <a:rPr kumimoji="1" lang="en-US" altLang="zh-CN" sz="2000" dirty="0"/>
              <a:t>load</a:t>
            </a:r>
            <a:r>
              <a:rPr kumimoji="1" lang="zh-CN" altLang="en-US" sz="2000" dirty="0"/>
              <a:t> 和 </a:t>
            </a:r>
            <a:r>
              <a:rPr kumimoji="1" lang="en-US" altLang="zh-CN" sz="2000" dirty="0"/>
              <a:t>store</a:t>
            </a:r>
            <a:r>
              <a:rPr kumimoji="1" lang="zh-CN" altLang="en-US" sz="2000" dirty="0"/>
              <a:t> 修改 </a:t>
            </a:r>
            <a:r>
              <a:rPr kumimoji="1" lang="en-US" altLang="zh-CN" sz="2000" dirty="0"/>
              <a:t>layout</a:t>
            </a:r>
            <a:r>
              <a:rPr kumimoji="1" lang="zh-CN" altLang="en-US" sz="2000" dirty="0"/>
              <a:t>，合并全局访存</a:t>
            </a:r>
            <a:endParaRPr kumimoji="1" lang="en-US" altLang="zh-CN" sz="2000" dirty="0"/>
          </a:p>
          <a:p>
            <a:r>
              <a:rPr kumimoji="1" lang="en-US" altLang="zh-CN" sz="2000" dirty="0"/>
              <a:t>Accelerate</a:t>
            </a:r>
            <a:r>
              <a:rPr kumimoji="1" lang="zh-CN" altLang="en-US" sz="2000" dirty="0"/>
              <a:t> </a:t>
            </a:r>
            <a:r>
              <a:rPr kumimoji="1" lang="en-US" altLang="zh-CN" sz="2000" dirty="0" err="1"/>
              <a:t>Matmul</a:t>
            </a:r>
            <a:r>
              <a:rPr kumimoji="1" lang="en-US" altLang="zh-CN" sz="2000" dirty="0"/>
              <a:t>:</a:t>
            </a:r>
            <a:r>
              <a:rPr kumimoji="1" lang="zh-CN" altLang="en-US" sz="2000" dirty="0"/>
              <a:t> 修改 </a:t>
            </a:r>
            <a:r>
              <a:rPr kumimoji="1" lang="en-US" altLang="zh-CN" sz="2000" dirty="0"/>
              <a:t>layout</a:t>
            </a:r>
            <a:r>
              <a:rPr kumimoji="1" lang="zh-CN" altLang="en-US" sz="2000" dirty="0"/>
              <a:t> 以使用 </a:t>
            </a:r>
            <a:r>
              <a:rPr kumimoji="1" lang="en-US" altLang="zh-CN" sz="2000" dirty="0"/>
              <a:t>tensor</a:t>
            </a:r>
            <a:r>
              <a:rPr kumimoji="1" lang="zh-CN" altLang="en-US" sz="2000" dirty="0"/>
              <a:t> </a:t>
            </a:r>
            <a:r>
              <a:rPr kumimoji="1" lang="en-US" altLang="zh-CN" sz="2000" dirty="0"/>
              <a:t>core,</a:t>
            </a:r>
            <a:r>
              <a:rPr kumimoji="1" lang="zh-CN" altLang="en-US" sz="2000" dirty="0"/>
              <a:t> 软流水，</a:t>
            </a:r>
            <a:r>
              <a:rPr kumimoji="1" lang="en-US" altLang="zh-CN" sz="2000" dirty="0"/>
              <a:t>bank</a:t>
            </a:r>
            <a:r>
              <a:rPr kumimoji="1" lang="zh-CN" altLang="en-US" sz="2000" dirty="0"/>
              <a:t> </a:t>
            </a:r>
            <a:r>
              <a:rPr kumimoji="1" lang="en-US" altLang="zh-CN" sz="2000" dirty="0"/>
              <a:t>conflict</a:t>
            </a:r>
            <a:r>
              <a:rPr kumimoji="1" lang="zh-CN" altLang="en-US" sz="2000" dirty="0"/>
              <a:t> 去除。</a:t>
            </a:r>
            <a:endParaRPr kumimoji="1" lang="en-US" altLang="zh-CN" sz="2000" dirty="0"/>
          </a:p>
          <a:p>
            <a:r>
              <a:rPr kumimoji="1" lang="en-US" altLang="zh-CN" sz="2000" dirty="0" err="1"/>
              <a:t>RemoveLayoutConversion</a:t>
            </a:r>
            <a:r>
              <a:rPr kumimoji="1" lang="en-US" altLang="zh-CN" sz="2000" dirty="0"/>
              <a:t>:</a:t>
            </a:r>
            <a:r>
              <a:rPr kumimoji="1" lang="zh-CN" altLang="en-US" sz="2000" dirty="0"/>
              <a:t> 沿着数据流传播 </a:t>
            </a:r>
            <a:r>
              <a:rPr kumimoji="1" lang="en-US" altLang="zh-CN" sz="2000" dirty="0"/>
              <a:t>layout,</a:t>
            </a:r>
            <a:r>
              <a:rPr kumimoji="1" lang="zh-CN" altLang="en-US" sz="2000" dirty="0"/>
              <a:t> 消除不必要的 </a:t>
            </a:r>
            <a:r>
              <a:rPr kumimoji="1" lang="en-US" altLang="zh-CN" sz="2000" dirty="0"/>
              <a:t>layout</a:t>
            </a:r>
            <a:r>
              <a:rPr kumimoji="1" lang="zh-CN" altLang="en-US" sz="2000" dirty="0"/>
              <a:t> 转换</a:t>
            </a:r>
            <a:endParaRPr kumimoji="1" lang="en-US" altLang="zh-CN" sz="2000" dirty="0"/>
          </a:p>
          <a:p>
            <a:r>
              <a:rPr kumimoji="1" lang="en-US" altLang="zh-CN" sz="2000" dirty="0"/>
              <a:t>Convert</a:t>
            </a:r>
            <a:r>
              <a:rPr kumimoji="1" lang="zh-CN" altLang="en-US" sz="2000" dirty="0"/>
              <a:t> </a:t>
            </a:r>
            <a:r>
              <a:rPr kumimoji="1" lang="en-US" altLang="zh-CN" sz="2000" dirty="0"/>
              <a:t>Triton</a:t>
            </a:r>
            <a:r>
              <a:rPr kumimoji="1" lang="zh-CN" altLang="en-US" sz="2000" dirty="0"/>
              <a:t> </a:t>
            </a:r>
            <a:r>
              <a:rPr kumimoji="1" lang="en-US" altLang="zh-CN" sz="2000" dirty="0"/>
              <a:t>GPU</a:t>
            </a:r>
            <a:r>
              <a:rPr kumimoji="1" lang="zh-CN" altLang="en-US" sz="2000" dirty="0"/>
              <a:t> </a:t>
            </a:r>
            <a:r>
              <a:rPr kumimoji="1" lang="en-US" altLang="zh-CN" sz="2000" dirty="0"/>
              <a:t>to</a:t>
            </a:r>
            <a:r>
              <a:rPr kumimoji="1" lang="zh-CN" altLang="en-US" sz="2000" dirty="0"/>
              <a:t> </a:t>
            </a:r>
            <a:r>
              <a:rPr kumimoji="1" lang="en-US" altLang="zh-CN" sz="2000" dirty="0"/>
              <a:t>LLVM:</a:t>
            </a:r>
            <a:r>
              <a:rPr kumimoji="1" lang="zh-CN" altLang="en-US" sz="2000" dirty="0"/>
              <a:t> 生成 </a:t>
            </a:r>
            <a:r>
              <a:rPr kumimoji="1" lang="en-US" altLang="zh-CN" sz="2000" dirty="0"/>
              <a:t>SIMT</a:t>
            </a:r>
            <a:r>
              <a:rPr kumimoji="1" lang="zh-CN" altLang="en-US" sz="2000" dirty="0"/>
              <a:t> 的 </a:t>
            </a:r>
            <a:r>
              <a:rPr kumimoji="1" lang="en-US" altLang="zh-CN" sz="2000" dirty="0"/>
              <a:t>LLVMIR</a:t>
            </a:r>
            <a:r>
              <a:rPr kumimoji="1" lang="zh-CN" altLang="en-US" sz="2000" dirty="0"/>
              <a:t>。添加 </a:t>
            </a:r>
            <a:r>
              <a:rPr kumimoji="1" lang="en-US" altLang="zh-CN" sz="2000" dirty="0"/>
              <a:t>shared</a:t>
            </a:r>
            <a:r>
              <a:rPr kumimoji="1" lang="zh-CN" altLang="en-US" sz="2000" dirty="0"/>
              <a:t> </a:t>
            </a:r>
            <a:r>
              <a:rPr kumimoji="1" lang="en-US" altLang="zh-CN" sz="2000" dirty="0"/>
              <a:t>memory</a:t>
            </a:r>
            <a:r>
              <a:rPr kumimoji="1" lang="zh-CN" altLang="en-US" sz="2000" dirty="0"/>
              <a:t> 和 </a:t>
            </a:r>
            <a:r>
              <a:rPr kumimoji="1" lang="en-US" altLang="zh-CN" sz="2000" dirty="0"/>
              <a:t>barrier.</a:t>
            </a:r>
          </a:p>
        </p:txBody>
      </p:sp>
      <p:pic>
        <p:nvPicPr>
          <p:cNvPr id="4" name="图片 3"/>
          <p:cNvPicPr>
            <a:picLocks noChangeAspect="1"/>
          </p:cNvPicPr>
          <p:nvPr/>
        </p:nvPicPr>
        <p:blipFill>
          <a:blip r:embed="rId3"/>
          <a:stretch>
            <a:fillRect/>
          </a:stretch>
        </p:blipFill>
        <p:spPr>
          <a:xfrm>
            <a:off x="8806860" y="1125969"/>
            <a:ext cx="2803112" cy="5431756"/>
          </a:xfrm>
          <a:prstGeom prst="rect">
            <a:avLst/>
          </a:prstGeom>
        </p:spPr>
      </p:pic>
      <p:sp>
        <p:nvSpPr>
          <p:cNvPr id="5" name="文本框 4"/>
          <p:cNvSpPr txBox="1"/>
          <p:nvPr/>
        </p:nvSpPr>
        <p:spPr>
          <a:xfrm>
            <a:off x="582028" y="5516880"/>
            <a:ext cx="8104772" cy="584775"/>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rPr>
              <a:t>针对算子的一些成熟的优化模式实现到了编译器里，所有很多本来需要 </a:t>
            </a:r>
            <a:r>
              <a:rPr kumimoji="1" lang="en-US" altLang="zh-CN" sz="1600" dirty="0">
                <a:latin typeface="微软雅黑" panose="020B0503020204020204" pitchFamily="34" charset="-122"/>
                <a:ea typeface="微软雅黑" panose="020B0503020204020204" pitchFamily="34" charset="-122"/>
              </a:rPr>
              <a:t>kernel</a:t>
            </a:r>
            <a:r>
              <a:rPr kumimoji="1" lang="zh-CN" altLang="en-US" sz="1600" dirty="0">
                <a:latin typeface="微软雅黑" panose="020B0503020204020204" pitchFamily="34" charset="-122"/>
                <a:ea typeface="微软雅黑" panose="020B0503020204020204" pitchFamily="34" charset="-122"/>
              </a:rPr>
              <a:t> 开发者完成的事情由编译器代劳了。</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DD8B8-12D6-EA49-0C40-D33D5AD7D510}"/>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DF446D4E-4A16-EC2B-0F66-4742D5498FBF}"/>
              </a:ext>
            </a:extLst>
          </p:cNvPr>
          <p:cNvSpPr>
            <a:spLocks noGrp="1"/>
          </p:cNvSpPr>
          <p:nvPr>
            <p:ph type="body" sz="quarter" idx="10"/>
          </p:nvPr>
        </p:nvSpPr>
        <p:spPr/>
        <p:txBody>
          <a:bodyPr>
            <a:normAutofit fontScale="92500" lnSpcReduction="10000"/>
          </a:bodyPr>
          <a:lstStyle/>
          <a:p>
            <a:r>
              <a:rPr kumimoji="1" lang="en-US" altLang="zh-CN" dirty="0"/>
              <a:t>Triton</a:t>
            </a:r>
            <a:r>
              <a:rPr kumimoji="1" lang="zh-CN" altLang="en-US" dirty="0"/>
              <a:t> 编译器：</a:t>
            </a:r>
            <a:r>
              <a:rPr kumimoji="1" lang="en-US" altLang="zh-CN" dirty="0"/>
              <a:t>pass</a:t>
            </a:r>
            <a:endParaRPr kumimoji="1" lang="zh-CN" altLang="en-US" dirty="0"/>
          </a:p>
        </p:txBody>
      </p:sp>
      <p:sp>
        <p:nvSpPr>
          <p:cNvPr id="3" name="文本占位符 2">
            <a:extLst>
              <a:ext uri="{FF2B5EF4-FFF2-40B4-BE49-F238E27FC236}">
                <a16:creationId xmlns:a16="http://schemas.microsoft.com/office/drawing/2014/main" id="{327A7154-78D8-C1B9-1ABE-1F286C595AC6}"/>
              </a:ext>
            </a:extLst>
          </p:cNvPr>
          <p:cNvSpPr>
            <a:spLocks noGrp="1"/>
          </p:cNvSpPr>
          <p:nvPr>
            <p:ph type="body" sz="quarter" idx="22"/>
          </p:nvPr>
        </p:nvSpPr>
        <p:spPr>
          <a:xfrm>
            <a:off x="474300" y="1125968"/>
            <a:ext cx="7877220" cy="4766832"/>
          </a:xfrm>
        </p:spPr>
        <p:txBody>
          <a:bodyPr>
            <a:normAutofit/>
          </a:bodyPr>
          <a:lstStyle/>
          <a:p>
            <a:r>
              <a:rPr kumimoji="1" lang="en-US" altLang="zh-CN" sz="2000" dirty="0"/>
              <a:t>Triton</a:t>
            </a:r>
            <a:r>
              <a:rPr kumimoji="1" lang="zh-CN" altLang="en-US" sz="2000" dirty="0"/>
              <a:t> </a:t>
            </a:r>
            <a:r>
              <a:rPr kumimoji="1" lang="en-US" altLang="zh-CN" sz="2000" dirty="0"/>
              <a:t>IR</a:t>
            </a:r>
            <a:r>
              <a:rPr kumimoji="1" lang="zh-CN" altLang="en-US" sz="2000" dirty="0"/>
              <a:t> 基本和 </a:t>
            </a:r>
            <a:r>
              <a:rPr kumimoji="1" lang="en-US" altLang="zh-CN" sz="2000" dirty="0"/>
              <a:t>Triton</a:t>
            </a:r>
            <a:r>
              <a:rPr kumimoji="1" lang="zh-CN" altLang="en-US" sz="2000" dirty="0"/>
              <a:t> 语言一一对应。</a:t>
            </a:r>
            <a:endParaRPr kumimoji="1" lang="en-US" altLang="zh-CN" sz="2000" dirty="0"/>
          </a:p>
          <a:p>
            <a:r>
              <a:rPr kumimoji="1" lang="en-US" altLang="zh-CN" sz="2000" dirty="0"/>
              <a:t>Convert</a:t>
            </a:r>
            <a:r>
              <a:rPr kumimoji="1" lang="zh-CN" altLang="en-US" sz="2000" dirty="0"/>
              <a:t> </a:t>
            </a:r>
            <a:r>
              <a:rPr kumimoji="1" lang="en-US" altLang="zh-CN" sz="2000" dirty="0"/>
              <a:t>to</a:t>
            </a:r>
            <a:r>
              <a:rPr kumimoji="1" lang="zh-CN" altLang="en-US" sz="2000" dirty="0"/>
              <a:t> </a:t>
            </a:r>
            <a:r>
              <a:rPr kumimoji="1" lang="en-US" altLang="zh-CN" sz="2000" dirty="0" err="1"/>
              <a:t>TritonGPU</a:t>
            </a:r>
            <a:r>
              <a:rPr kumimoji="1" lang="zh-CN" altLang="en-US" sz="2000" dirty="0"/>
              <a:t> </a:t>
            </a:r>
            <a:r>
              <a:rPr kumimoji="1" lang="en-US" altLang="zh-CN" sz="2000" dirty="0"/>
              <a:t>IR:</a:t>
            </a:r>
            <a:r>
              <a:rPr kumimoji="1" lang="zh-CN" altLang="en-US" sz="2000" dirty="0"/>
              <a:t> 给每个 </a:t>
            </a:r>
            <a:r>
              <a:rPr kumimoji="1" lang="en-US" altLang="zh-CN" sz="2000" dirty="0"/>
              <a:t>tensor</a:t>
            </a:r>
            <a:r>
              <a:rPr kumimoji="1" lang="zh-CN" altLang="en-US" sz="2000" dirty="0"/>
              <a:t> 分配 </a:t>
            </a:r>
            <a:r>
              <a:rPr kumimoji="1" lang="en-US" altLang="zh-CN" sz="2000" dirty="0"/>
              <a:t>Layout.(</a:t>
            </a:r>
            <a:r>
              <a:rPr kumimoji="1" lang="zh-CN" altLang="en-US" sz="2000" dirty="0"/>
              <a:t>开始涉及 </a:t>
            </a:r>
            <a:r>
              <a:rPr kumimoji="1" lang="en-US" altLang="zh-CN" sz="2000" dirty="0"/>
              <a:t>CTA</a:t>
            </a:r>
            <a:r>
              <a:rPr kumimoji="1" lang="zh-CN" altLang="en-US" sz="2000" dirty="0"/>
              <a:t> 内任务划分）</a:t>
            </a:r>
            <a:endParaRPr kumimoji="1" lang="en-US" altLang="zh-CN" sz="2000" dirty="0"/>
          </a:p>
          <a:p>
            <a:r>
              <a:rPr kumimoji="1" lang="en-US" altLang="zh-CN" sz="2000" dirty="0"/>
              <a:t>coalescing:</a:t>
            </a:r>
            <a:r>
              <a:rPr kumimoji="1" lang="zh-CN" altLang="en-US" sz="2000" dirty="0"/>
              <a:t> 针对 </a:t>
            </a:r>
            <a:r>
              <a:rPr kumimoji="1" lang="en-US" altLang="zh-CN" sz="2000" dirty="0"/>
              <a:t>load</a:t>
            </a:r>
            <a:r>
              <a:rPr kumimoji="1" lang="zh-CN" altLang="en-US" sz="2000" dirty="0"/>
              <a:t> 和 </a:t>
            </a:r>
            <a:r>
              <a:rPr kumimoji="1" lang="en-US" altLang="zh-CN" sz="2000" dirty="0"/>
              <a:t>store</a:t>
            </a:r>
            <a:r>
              <a:rPr kumimoji="1" lang="zh-CN" altLang="en-US" sz="2000" dirty="0"/>
              <a:t> 修改 </a:t>
            </a:r>
            <a:r>
              <a:rPr kumimoji="1" lang="en-US" altLang="zh-CN" sz="2000" dirty="0"/>
              <a:t>layout</a:t>
            </a:r>
            <a:r>
              <a:rPr kumimoji="1" lang="zh-CN" altLang="en-US" sz="2000" dirty="0"/>
              <a:t>，合并全局访存</a:t>
            </a:r>
            <a:endParaRPr kumimoji="1" lang="en-US" altLang="zh-CN" sz="2000" dirty="0"/>
          </a:p>
          <a:p>
            <a:r>
              <a:rPr kumimoji="1" lang="en-US" altLang="zh-CN" sz="2000" dirty="0"/>
              <a:t>Accelerate</a:t>
            </a:r>
            <a:r>
              <a:rPr kumimoji="1" lang="zh-CN" altLang="en-US" sz="2000" dirty="0"/>
              <a:t> </a:t>
            </a:r>
            <a:r>
              <a:rPr kumimoji="1" lang="en-US" altLang="zh-CN" sz="2000" dirty="0" err="1"/>
              <a:t>Matmul</a:t>
            </a:r>
            <a:r>
              <a:rPr kumimoji="1" lang="en-US" altLang="zh-CN" sz="2000" dirty="0"/>
              <a:t>:</a:t>
            </a:r>
            <a:r>
              <a:rPr kumimoji="1" lang="zh-CN" altLang="en-US" sz="2000" dirty="0"/>
              <a:t> 修改 </a:t>
            </a:r>
            <a:r>
              <a:rPr kumimoji="1" lang="en-US" altLang="zh-CN" sz="2000" dirty="0"/>
              <a:t>layout</a:t>
            </a:r>
            <a:r>
              <a:rPr kumimoji="1" lang="zh-CN" altLang="en-US" sz="2000" dirty="0"/>
              <a:t> 以使用 </a:t>
            </a:r>
            <a:r>
              <a:rPr kumimoji="1" lang="en-US" altLang="zh-CN" sz="2000" dirty="0"/>
              <a:t>tensor</a:t>
            </a:r>
            <a:r>
              <a:rPr kumimoji="1" lang="zh-CN" altLang="en-US" sz="2000" dirty="0"/>
              <a:t> </a:t>
            </a:r>
            <a:r>
              <a:rPr kumimoji="1" lang="en-US" altLang="zh-CN" sz="2000" dirty="0"/>
              <a:t>core,</a:t>
            </a:r>
            <a:r>
              <a:rPr kumimoji="1" lang="zh-CN" altLang="en-US" sz="2000" dirty="0"/>
              <a:t> 软流水，</a:t>
            </a:r>
            <a:r>
              <a:rPr kumimoji="1" lang="en-US" altLang="zh-CN" sz="2000" dirty="0"/>
              <a:t>bank</a:t>
            </a:r>
            <a:r>
              <a:rPr kumimoji="1" lang="zh-CN" altLang="en-US" sz="2000" dirty="0"/>
              <a:t> </a:t>
            </a:r>
            <a:r>
              <a:rPr kumimoji="1" lang="en-US" altLang="zh-CN" sz="2000" dirty="0"/>
              <a:t>conflict</a:t>
            </a:r>
            <a:r>
              <a:rPr kumimoji="1" lang="zh-CN" altLang="en-US" sz="2000" dirty="0"/>
              <a:t> 去除。</a:t>
            </a:r>
            <a:endParaRPr kumimoji="1" lang="en-US" altLang="zh-CN" sz="2000" dirty="0"/>
          </a:p>
          <a:p>
            <a:r>
              <a:rPr kumimoji="1" lang="en-US" altLang="zh-CN" sz="2000" dirty="0" err="1"/>
              <a:t>RemoveLayoutConversion</a:t>
            </a:r>
            <a:r>
              <a:rPr kumimoji="1" lang="en-US" altLang="zh-CN" sz="2000" dirty="0"/>
              <a:t>:</a:t>
            </a:r>
            <a:r>
              <a:rPr kumimoji="1" lang="zh-CN" altLang="en-US" sz="2000" dirty="0"/>
              <a:t> 沿着数据流传播 </a:t>
            </a:r>
            <a:r>
              <a:rPr kumimoji="1" lang="en-US" altLang="zh-CN" sz="2000" dirty="0"/>
              <a:t>layout,</a:t>
            </a:r>
            <a:r>
              <a:rPr kumimoji="1" lang="zh-CN" altLang="en-US" sz="2000" dirty="0"/>
              <a:t> 消除不必要的 </a:t>
            </a:r>
            <a:r>
              <a:rPr kumimoji="1" lang="en-US" altLang="zh-CN" sz="2000" dirty="0"/>
              <a:t>layout</a:t>
            </a:r>
            <a:r>
              <a:rPr kumimoji="1" lang="zh-CN" altLang="en-US" sz="2000" dirty="0"/>
              <a:t> 转换</a:t>
            </a:r>
            <a:endParaRPr kumimoji="1" lang="en-US" altLang="zh-CN" sz="2000" dirty="0"/>
          </a:p>
          <a:p>
            <a:r>
              <a:rPr kumimoji="1" lang="en-US" altLang="zh-CN" sz="2000" dirty="0"/>
              <a:t>Convert</a:t>
            </a:r>
            <a:r>
              <a:rPr kumimoji="1" lang="zh-CN" altLang="en-US" sz="2000" dirty="0"/>
              <a:t> </a:t>
            </a:r>
            <a:r>
              <a:rPr kumimoji="1" lang="en-US" altLang="zh-CN" sz="2000" dirty="0"/>
              <a:t>Triton</a:t>
            </a:r>
            <a:r>
              <a:rPr kumimoji="1" lang="zh-CN" altLang="en-US" sz="2000" dirty="0"/>
              <a:t> </a:t>
            </a:r>
            <a:r>
              <a:rPr kumimoji="1" lang="en-US" altLang="zh-CN" sz="2000" dirty="0"/>
              <a:t>GPU</a:t>
            </a:r>
            <a:r>
              <a:rPr kumimoji="1" lang="zh-CN" altLang="en-US" sz="2000" dirty="0"/>
              <a:t> </a:t>
            </a:r>
            <a:r>
              <a:rPr kumimoji="1" lang="en-US" altLang="zh-CN" sz="2000" dirty="0"/>
              <a:t>to</a:t>
            </a:r>
            <a:r>
              <a:rPr kumimoji="1" lang="zh-CN" altLang="en-US" sz="2000" dirty="0"/>
              <a:t> </a:t>
            </a:r>
            <a:r>
              <a:rPr kumimoji="1" lang="en-US" altLang="zh-CN" sz="2000" dirty="0"/>
              <a:t>LLVM:</a:t>
            </a:r>
            <a:r>
              <a:rPr kumimoji="1" lang="zh-CN" altLang="en-US" sz="2000" dirty="0"/>
              <a:t> 生成 </a:t>
            </a:r>
            <a:r>
              <a:rPr kumimoji="1" lang="en-US" altLang="zh-CN" sz="2000" dirty="0"/>
              <a:t>SIMT</a:t>
            </a:r>
            <a:r>
              <a:rPr kumimoji="1" lang="zh-CN" altLang="en-US" sz="2000" dirty="0"/>
              <a:t> 的 </a:t>
            </a:r>
            <a:r>
              <a:rPr kumimoji="1" lang="en-US" altLang="zh-CN" sz="2000" dirty="0"/>
              <a:t>LLVMIR</a:t>
            </a:r>
            <a:r>
              <a:rPr kumimoji="1" lang="zh-CN" altLang="en-US" sz="2000" dirty="0"/>
              <a:t>。添加 </a:t>
            </a:r>
            <a:r>
              <a:rPr kumimoji="1" lang="en-US" altLang="zh-CN" sz="2000" dirty="0"/>
              <a:t>shared</a:t>
            </a:r>
            <a:r>
              <a:rPr kumimoji="1" lang="zh-CN" altLang="en-US" sz="2000" dirty="0"/>
              <a:t> </a:t>
            </a:r>
            <a:r>
              <a:rPr kumimoji="1" lang="en-US" altLang="zh-CN" sz="2000" dirty="0"/>
              <a:t>memory</a:t>
            </a:r>
            <a:r>
              <a:rPr kumimoji="1" lang="zh-CN" altLang="en-US" sz="2000" dirty="0"/>
              <a:t> 和 </a:t>
            </a:r>
            <a:r>
              <a:rPr kumimoji="1" lang="en-US" altLang="zh-CN" sz="2000" dirty="0"/>
              <a:t>barrier.</a:t>
            </a:r>
          </a:p>
        </p:txBody>
      </p:sp>
      <p:pic>
        <p:nvPicPr>
          <p:cNvPr id="4" name="图片 3">
            <a:extLst>
              <a:ext uri="{FF2B5EF4-FFF2-40B4-BE49-F238E27FC236}">
                <a16:creationId xmlns:a16="http://schemas.microsoft.com/office/drawing/2014/main" id="{EE6A7444-4468-580E-92E2-F088C88E7163}"/>
              </a:ext>
            </a:extLst>
          </p:cNvPr>
          <p:cNvPicPr>
            <a:picLocks noChangeAspect="1"/>
          </p:cNvPicPr>
          <p:nvPr/>
        </p:nvPicPr>
        <p:blipFill>
          <a:blip r:embed="rId3"/>
          <a:stretch>
            <a:fillRect/>
          </a:stretch>
        </p:blipFill>
        <p:spPr>
          <a:xfrm>
            <a:off x="8806860" y="1125969"/>
            <a:ext cx="2803112" cy="5431756"/>
          </a:xfrm>
          <a:prstGeom prst="rect">
            <a:avLst/>
          </a:prstGeom>
        </p:spPr>
      </p:pic>
      <p:sp>
        <p:nvSpPr>
          <p:cNvPr id="5" name="文本框 4">
            <a:extLst>
              <a:ext uri="{FF2B5EF4-FFF2-40B4-BE49-F238E27FC236}">
                <a16:creationId xmlns:a16="http://schemas.microsoft.com/office/drawing/2014/main" id="{9B0FE2F8-E31A-59C6-19E4-5336D66D5084}"/>
              </a:ext>
            </a:extLst>
          </p:cNvPr>
          <p:cNvSpPr txBox="1"/>
          <p:nvPr/>
        </p:nvSpPr>
        <p:spPr>
          <a:xfrm>
            <a:off x="582028" y="5516880"/>
            <a:ext cx="8104772" cy="584775"/>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rPr>
              <a:t>针对算子的一些成熟的优化模式实现到了编译器里，所有很多本来需要 </a:t>
            </a:r>
            <a:r>
              <a:rPr kumimoji="1" lang="en-US" altLang="zh-CN" sz="1600" dirty="0">
                <a:latin typeface="微软雅黑" panose="020B0503020204020204" pitchFamily="34" charset="-122"/>
                <a:ea typeface="微软雅黑" panose="020B0503020204020204" pitchFamily="34" charset="-122"/>
              </a:rPr>
              <a:t>kernel</a:t>
            </a:r>
            <a:r>
              <a:rPr kumimoji="1" lang="zh-CN" altLang="en-US" sz="1600" dirty="0">
                <a:latin typeface="微软雅黑" panose="020B0503020204020204" pitchFamily="34" charset="-122"/>
                <a:ea typeface="微软雅黑" panose="020B0503020204020204" pitchFamily="34" charset="-122"/>
              </a:rPr>
              <a:t> 开发者完成的事情由编译器代劳了。</a:t>
            </a:r>
          </a:p>
        </p:txBody>
      </p:sp>
    </p:spTree>
    <p:extLst>
      <p:ext uri="{BB962C8B-B14F-4D97-AF65-F5344CB8AC3E}">
        <p14:creationId xmlns:p14="http://schemas.microsoft.com/office/powerpoint/2010/main" val="4119832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22"/>
          </p:nvPr>
        </p:nvSpPr>
        <p:spPr/>
        <p:txBody>
          <a:bodyPr/>
          <a:lstStyle/>
          <a:p>
            <a:pPr indent="457200" fontAlgn="auto">
              <a:lnSpc>
                <a:spcPct val="150000"/>
              </a:lnSpc>
            </a:pPr>
            <a:r>
              <a:rPr kumimoji="1" lang="zh-CN" altLang="en-US" dirty="0"/>
              <a:t>在 </a:t>
            </a:r>
            <a:r>
              <a:rPr kumimoji="1" lang="en-US" altLang="zh-CN" dirty="0" err="1"/>
              <a:t>nvidia</a:t>
            </a:r>
            <a:r>
              <a:rPr kumimoji="1" lang="zh-CN" altLang="en-US" dirty="0"/>
              <a:t> 后端上，</a:t>
            </a:r>
            <a:r>
              <a:rPr kumimoji="1" lang="en-US" altLang="zh-CN" dirty="0"/>
              <a:t>Triton</a:t>
            </a:r>
            <a:r>
              <a:rPr kumimoji="1" lang="zh-CN" altLang="en-US" dirty="0"/>
              <a:t> 编译器生成了 </a:t>
            </a:r>
            <a:r>
              <a:rPr kumimoji="1" lang="en-US" altLang="zh-CN" dirty="0"/>
              <a:t>LLVM</a:t>
            </a:r>
            <a:r>
              <a:rPr kumimoji="1" lang="zh-CN" altLang="en-US" dirty="0"/>
              <a:t> </a:t>
            </a:r>
            <a:r>
              <a:rPr kumimoji="1" lang="en-US" altLang="zh-CN" dirty="0"/>
              <a:t>IR</a:t>
            </a:r>
            <a:r>
              <a:rPr kumimoji="1" lang="zh-CN" altLang="en-US" dirty="0"/>
              <a:t> 之后就由 </a:t>
            </a:r>
            <a:r>
              <a:rPr kumimoji="1" lang="en-US" altLang="zh-CN" dirty="0"/>
              <a:t>LLVM</a:t>
            </a:r>
            <a:r>
              <a:rPr kumimoji="1" lang="zh-CN" altLang="en-US" dirty="0"/>
              <a:t> 的 </a:t>
            </a:r>
            <a:r>
              <a:rPr kumimoji="1" lang="en-US" altLang="zh-CN" dirty="0" err="1"/>
              <a:t>nvgpu</a:t>
            </a:r>
            <a:r>
              <a:rPr kumimoji="1" lang="zh-CN" altLang="en-US" dirty="0"/>
              <a:t> 后端编译为 </a:t>
            </a:r>
            <a:r>
              <a:rPr kumimoji="1" lang="en-US" altLang="zh-CN" dirty="0" err="1"/>
              <a:t>nvptx</a:t>
            </a:r>
            <a:r>
              <a:rPr kumimoji="1" lang="zh-CN" altLang="en-US" dirty="0"/>
              <a:t> 再由 </a:t>
            </a:r>
            <a:r>
              <a:rPr kumimoji="1" lang="en-US" altLang="zh-CN" dirty="0" err="1"/>
              <a:t>ptx</a:t>
            </a:r>
            <a:r>
              <a:rPr kumimoji="1" lang="zh-CN" altLang="en-US" dirty="0"/>
              <a:t> 汇编器生成 </a:t>
            </a:r>
            <a:r>
              <a:rPr kumimoji="1" lang="en-US" altLang="zh-CN" dirty="0" err="1"/>
              <a:t>cubinary</a:t>
            </a:r>
            <a:r>
              <a:rPr kumimoji="1" lang="en-US" altLang="zh-CN" dirty="0"/>
              <a:t>.</a:t>
            </a:r>
            <a:r>
              <a:rPr kumimoji="1" lang="zh-CN" altLang="en-US" dirty="0"/>
              <a:t> 而 </a:t>
            </a:r>
            <a:r>
              <a:rPr kumimoji="1" lang="en-US" altLang="zh-CN" dirty="0" err="1"/>
              <a:t>cubinary</a:t>
            </a:r>
            <a:r>
              <a:rPr kumimoji="1" lang="zh-CN" altLang="en-US" dirty="0"/>
              <a:t> 运行仍然是使用 </a:t>
            </a:r>
            <a:r>
              <a:rPr kumimoji="1" lang="en-US" altLang="zh-CN" dirty="0" err="1"/>
              <a:t>nvidia</a:t>
            </a:r>
            <a:r>
              <a:rPr kumimoji="1" lang="zh-CN" altLang="en-US" dirty="0"/>
              <a:t> 的 </a:t>
            </a:r>
            <a:r>
              <a:rPr kumimoji="1" lang="en-US" altLang="zh-CN" dirty="0"/>
              <a:t>Driver</a:t>
            </a:r>
            <a:r>
              <a:rPr kumimoji="1" lang="zh-CN" altLang="en-US" dirty="0"/>
              <a:t> </a:t>
            </a:r>
            <a:r>
              <a:rPr kumimoji="1" lang="en-US" altLang="zh-CN" dirty="0"/>
              <a:t>API</a:t>
            </a:r>
            <a:r>
              <a:rPr kumimoji="1" lang="zh-CN" altLang="en-US" dirty="0"/>
              <a:t> 来调用，这和使用 </a:t>
            </a:r>
            <a:r>
              <a:rPr kumimoji="1" lang="en-US" altLang="zh-CN" dirty="0"/>
              <a:t>CUDA</a:t>
            </a:r>
            <a:r>
              <a:rPr kumimoji="1" lang="zh-CN" altLang="en-US" dirty="0"/>
              <a:t> </a:t>
            </a:r>
            <a:r>
              <a:rPr kumimoji="1" lang="en-US" altLang="zh-CN" dirty="0"/>
              <a:t>C</a:t>
            </a:r>
            <a:r>
              <a:rPr kumimoji="1" lang="zh-CN" altLang="en-US" dirty="0"/>
              <a:t> 编程基本是类似的。</a:t>
            </a:r>
            <a:endParaRPr kumimoji="1" lang="en-US" altLang="zh-CN" dirty="0"/>
          </a:p>
          <a:p>
            <a:endParaRPr kumimoji="1" lang="en-US" altLang="zh-CN" dirty="0"/>
          </a:p>
          <a:p>
            <a:pPr indent="457200" fontAlgn="auto">
              <a:lnSpc>
                <a:spcPct val="150000"/>
              </a:lnSpc>
            </a:pPr>
            <a:r>
              <a:rPr kumimoji="1" lang="zh-CN" altLang="en-US" dirty="0"/>
              <a:t>而从 </a:t>
            </a:r>
            <a:r>
              <a:rPr kumimoji="1" lang="en-US" altLang="zh-CN" dirty="0"/>
              <a:t>Triton</a:t>
            </a:r>
            <a:r>
              <a:rPr kumimoji="1" lang="zh-CN" altLang="en-US" dirty="0"/>
              <a:t> 的 </a:t>
            </a:r>
            <a:r>
              <a:rPr kumimoji="1" lang="en-US" altLang="zh-CN" dirty="0" err="1"/>
              <a:t>jit</a:t>
            </a:r>
            <a:r>
              <a:rPr kumimoji="1" lang="zh-CN" altLang="en-US" dirty="0"/>
              <a:t> </a:t>
            </a:r>
            <a:r>
              <a:rPr kumimoji="1" lang="en-US" altLang="zh-CN" dirty="0"/>
              <a:t>function</a:t>
            </a:r>
            <a:r>
              <a:rPr kumimoji="1" lang="zh-CN" altLang="en-US" dirty="0"/>
              <a:t> 到设备的 </a:t>
            </a:r>
            <a:r>
              <a:rPr kumimoji="1" lang="en-US" altLang="zh-CN" dirty="0"/>
              <a:t>driver</a:t>
            </a:r>
            <a:r>
              <a:rPr kumimoji="1" lang="zh-CN" altLang="en-US" dirty="0"/>
              <a:t> </a:t>
            </a:r>
            <a:r>
              <a:rPr kumimoji="1" lang="en-US" altLang="zh-CN" dirty="0"/>
              <a:t>API</a:t>
            </a:r>
            <a:r>
              <a:rPr kumimoji="1" lang="zh-CN" altLang="en-US" dirty="0"/>
              <a:t> 之间的衔接，则主要是 </a:t>
            </a:r>
            <a:r>
              <a:rPr kumimoji="1" lang="en-US" altLang="zh-CN" dirty="0"/>
              <a:t>Triton</a:t>
            </a:r>
            <a:r>
              <a:rPr kumimoji="1" lang="zh-CN" altLang="en-US" dirty="0"/>
              <a:t> 的运行时相关的 </a:t>
            </a:r>
            <a:r>
              <a:rPr kumimoji="1" lang="en-US" altLang="zh-CN" dirty="0"/>
              <a:t>Topic.</a:t>
            </a:r>
          </a:p>
        </p:txBody>
      </p:sp>
      <p:sp>
        <p:nvSpPr>
          <p:cNvPr id="4" name="文本占位符 1"/>
          <p:cNvSpPr>
            <a:spLocks noGrp="1"/>
          </p:cNvSpPr>
          <p:nvPr>
            <p:ph type="body" sz="quarter" idx="10"/>
          </p:nvPr>
        </p:nvSpPr>
        <p:spPr/>
        <p:txBody>
          <a:bodyPr>
            <a:normAutofit fontScale="92500" lnSpcReduction="10000"/>
          </a:bodyPr>
          <a:lstStyle/>
          <a:p>
            <a:r>
              <a:rPr kumimoji="1" lang="en-US" altLang="zh-CN" dirty="0"/>
              <a:t>Triton</a:t>
            </a:r>
            <a:r>
              <a:rPr kumimoji="1" lang="zh-CN" altLang="en-US" dirty="0"/>
              <a:t> 编译器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3"/>
          </p:nvPr>
        </p:nvSpPr>
        <p:spPr>
          <a:xfrm>
            <a:off x="5804287" y="2711751"/>
            <a:ext cx="6387714" cy="348218"/>
          </a:xfrm>
        </p:spPr>
        <p:txBody>
          <a:bodyPr/>
          <a:lstStyle/>
          <a:p>
            <a:r>
              <a:rPr lang="en-US" altLang="zh-CN" sz="2400" b="1" dirty="0">
                <a:solidFill>
                  <a:schemeClr val="tx1"/>
                </a:solidFill>
                <a:latin typeface="微软雅黑" panose="020B0503020204020204" pitchFamily="34" charset="-122"/>
                <a:ea typeface="微软雅黑" panose="020B0503020204020204" pitchFamily="34" charset="-122"/>
              </a:rPr>
              <a:t>Triton 概述</a:t>
            </a:r>
          </a:p>
        </p:txBody>
      </p:sp>
      <p:sp>
        <p:nvSpPr>
          <p:cNvPr id="19" name="文本占位符 18"/>
          <p:cNvSpPr>
            <a:spLocks noGrp="1"/>
          </p:cNvSpPr>
          <p:nvPr>
            <p:ph type="body" sz="quarter" idx="21"/>
          </p:nvPr>
        </p:nvSpPr>
        <p:spPr>
          <a:xfrm>
            <a:off x="5327178" y="1030866"/>
            <a:ext cx="6734834" cy="502099"/>
          </a:xfrm>
        </p:spPr>
        <p:txBody>
          <a:bodyPr>
            <a:noAutofit/>
          </a:bodyPr>
          <a:lstStyle/>
          <a:p>
            <a:pPr>
              <a:lnSpc>
                <a:spcPct val="100000"/>
              </a:lnSpc>
            </a:pPr>
            <a:r>
              <a:rPr kumimoji="1" lang="zh-CN" altLang="en-US" sz="3200" b="1" dirty="0">
                <a:latin typeface="+mj-lt"/>
              </a:rPr>
              <a:t>课程内容</a:t>
            </a:r>
          </a:p>
        </p:txBody>
      </p:sp>
      <p:sp>
        <p:nvSpPr>
          <p:cNvPr id="20" name="文本占位符 19"/>
          <p:cNvSpPr>
            <a:spLocks noGrp="1"/>
          </p:cNvSpPr>
          <p:nvPr>
            <p:ph type="body" sz="quarter" idx="22"/>
          </p:nvPr>
        </p:nvSpPr>
        <p:spPr/>
        <p:txBody>
          <a:bodyPr/>
          <a:lstStyle/>
          <a:p>
            <a:r>
              <a:rPr lang="en-US" altLang="zh-CN" sz="2400" dirty="0">
                <a:solidFill>
                  <a:schemeClr val="tx1"/>
                </a:solidFill>
                <a:latin typeface="微软雅黑" panose="020B0503020204020204" pitchFamily="34" charset="-122"/>
                <a:ea typeface="微软雅黑" panose="020B0503020204020204" pitchFamily="34" charset="-122"/>
              </a:rPr>
              <a:t>02</a:t>
            </a:r>
          </a:p>
        </p:txBody>
      </p:sp>
      <p:sp>
        <p:nvSpPr>
          <p:cNvPr id="21" name="文本占位符 20"/>
          <p:cNvSpPr>
            <a:spLocks noGrp="1"/>
          </p:cNvSpPr>
          <p:nvPr>
            <p:ph type="body" sz="quarter" idx="23"/>
          </p:nvPr>
        </p:nvSpPr>
        <p:spPr>
          <a:xfrm>
            <a:off x="5804286" y="3268857"/>
            <a:ext cx="6257726" cy="348218"/>
          </a:xfrm>
        </p:spPr>
        <p:txBody>
          <a:bodyPr>
            <a:noAutofit/>
          </a:bodyPr>
          <a:lstStyle/>
          <a:p>
            <a:r>
              <a:rPr lang="en-US" altLang="zh-CN" sz="2400" b="1" dirty="0">
                <a:solidFill>
                  <a:schemeClr val="tx1"/>
                </a:solidFill>
                <a:latin typeface="微软雅黑" panose="020B0503020204020204" pitchFamily="34" charset="-122"/>
                <a:ea typeface="微软雅黑" panose="020B0503020204020204" pitchFamily="34" charset="-122"/>
              </a:rPr>
              <a:t>Triton As Compiler</a:t>
            </a:r>
          </a:p>
        </p:txBody>
      </p:sp>
      <p:sp>
        <p:nvSpPr>
          <p:cNvPr id="26" name="文本占位符 19"/>
          <p:cNvSpPr txBox="1"/>
          <p:nvPr/>
        </p:nvSpPr>
        <p:spPr>
          <a:xfrm>
            <a:off x="5327179" y="2711751"/>
            <a:ext cx="477108" cy="348218"/>
          </a:xfrm>
          <a:prstGeom prst="rect">
            <a:avLst/>
          </a:prstGeom>
          <a:noFill/>
          <a:ln>
            <a:noFill/>
          </a:ln>
        </p:spPr>
        <p:txBody>
          <a:bodyPr vert="horz" lIns="0" tIns="0" rIns="0" bIns="0" rtlCol="0" anchor="ctr">
            <a:noAutofit/>
          </a:bodyPr>
          <a:lstStyle>
            <a:lvl1pPr marL="0" indent="0" algn="l" defTabSz="914400" rtl="0" eaLnBrk="1" latinLnBrk="0" hangingPunct="1">
              <a:lnSpc>
                <a:spcPct val="100000"/>
              </a:lnSpc>
              <a:spcBef>
                <a:spcPts val="1000"/>
              </a:spcBef>
              <a:buFont typeface="Arial" panose="020B060402020209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dirty="0">
                <a:solidFill>
                  <a:schemeClr val="tx1"/>
                </a:solidFill>
                <a:latin typeface="微软雅黑" panose="020B0503020204020204" pitchFamily="34" charset="-122"/>
                <a:ea typeface="微软雅黑" panose="020B0503020204020204" pitchFamily="34" charset="-122"/>
              </a:rPr>
              <a:t>01</a:t>
            </a:r>
          </a:p>
        </p:txBody>
      </p:sp>
      <p:sp>
        <p:nvSpPr>
          <p:cNvPr id="2" name="文本占位符 19"/>
          <p:cNvSpPr>
            <a:spLocks noGrp="1"/>
          </p:cNvSpPr>
          <p:nvPr>
            <p:custDataLst>
              <p:tags r:id="rId1"/>
            </p:custDataLst>
          </p:nvPr>
        </p:nvSpPr>
        <p:spPr>
          <a:xfrm>
            <a:off x="5327814" y="3834007"/>
            <a:ext cx="477108" cy="348218"/>
          </a:xfrm>
          <a:prstGeom prst="rect">
            <a:avLst/>
          </a:prstGeom>
          <a:noFill/>
          <a:ln>
            <a:noFill/>
          </a:ln>
        </p:spPr>
        <p:txBody>
          <a:bodyPr lIns="0" tIns="0" rIns="0" bIns="0" anchor="ctr"/>
          <a:lstStyle>
            <a:lvl1pPr marL="0" indent="0" algn="l" defTabSz="914400" rtl="0" eaLnBrk="1" latinLnBrk="0" hangingPunct="1">
              <a:lnSpc>
                <a:spcPct val="100000"/>
              </a:lnSpc>
              <a:spcBef>
                <a:spcPts val="1000"/>
              </a:spcBef>
              <a:buFont typeface="Arial" panose="020B060402020209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dirty="0">
                <a:solidFill>
                  <a:schemeClr val="accent1"/>
                </a:solidFill>
                <a:latin typeface="微软雅黑" panose="020B0503020204020204" pitchFamily="34" charset="-122"/>
                <a:ea typeface="微软雅黑" panose="020B0503020204020204" pitchFamily="34" charset="-122"/>
              </a:rPr>
              <a:t>03</a:t>
            </a:r>
          </a:p>
        </p:txBody>
      </p:sp>
      <p:sp>
        <p:nvSpPr>
          <p:cNvPr id="4" name="文本占位符 20"/>
          <p:cNvSpPr>
            <a:spLocks noGrp="1"/>
          </p:cNvSpPr>
          <p:nvPr>
            <p:custDataLst>
              <p:tags r:id="rId2"/>
            </p:custDataLst>
          </p:nvPr>
        </p:nvSpPr>
        <p:spPr>
          <a:xfrm>
            <a:off x="5803651" y="3825752"/>
            <a:ext cx="6257726" cy="348218"/>
          </a:xfrm>
          <a:prstGeom prst="rect">
            <a:avLst/>
          </a:prstGeom>
          <a:noFill/>
          <a:ln>
            <a:noFill/>
          </a:ln>
        </p:spPr>
        <p:txBody>
          <a:bodyPr lIns="0" tIns="0" rIns="0" bIns="0" anchor="ctr">
            <a:noAutofit/>
          </a:bodyPr>
          <a:lstStyle>
            <a:lvl1pPr marL="0" indent="0" algn="l" defTabSz="914400" rtl="0" eaLnBrk="1" latinLnBrk="0" hangingPunct="1">
              <a:lnSpc>
                <a:spcPct val="100000"/>
              </a:lnSpc>
              <a:spcBef>
                <a:spcPts val="1000"/>
              </a:spcBef>
              <a:buFont typeface="Arial" panose="020B0604020202090204" pitchFamily="34" charset="0"/>
              <a:buNone/>
              <a:defRPr sz="2200" b="0"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b="1" dirty="0">
                <a:solidFill>
                  <a:schemeClr val="accent1"/>
                </a:solidFill>
                <a:latin typeface="微软雅黑" panose="020B0503020204020204" pitchFamily="34" charset="-122"/>
                <a:ea typeface="微软雅黑" panose="020B0503020204020204" pitchFamily="34" charset="-122"/>
              </a:rPr>
              <a:t>Triton Runtime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p:txBody>
          <a:bodyPr>
            <a:normAutofit fontScale="92500" lnSpcReduction="10000"/>
          </a:bodyPr>
          <a:lstStyle/>
          <a:p>
            <a:r>
              <a:rPr kumimoji="1" lang="en-US" altLang="zh-CN" dirty="0"/>
              <a:t>Triton</a:t>
            </a:r>
            <a:r>
              <a:rPr kumimoji="1" lang="zh-CN" altLang="en-US" dirty="0"/>
              <a:t> 运行时</a:t>
            </a:r>
          </a:p>
        </p:txBody>
      </p:sp>
      <p:sp>
        <p:nvSpPr>
          <p:cNvPr id="2" name="矩形 1"/>
          <p:cNvSpPr/>
          <p:nvPr/>
        </p:nvSpPr>
        <p:spPr>
          <a:xfrm>
            <a:off x="1426816" y="1028700"/>
            <a:ext cx="9144000" cy="3886796"/>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zh-CN" dirty="0">
                <a:solidFill>
                  <a:schemeClr val="tx1"/>
                </a:solidFill>
              </a:rPr>
              <a:t>Runtime</a:t>
            </a:r>
            <a:endParaRPr kumimoji="1" lang="zh-CN" altLang="en-US" dirty="0">
              <a:solidFill>
                <a:schemeClr val="tx1"/>
              </a:solidFill>
            </a:endParaRPr>
          </a:p>
        </p:txBody>
      </p:sp>
      <p:sp>
        <p:nvSpPr>
          <p:cNvPr id="3" name="椭圆 2"/>
          <p:cNvSpPr/>
          <p:nvPr/>
        </p:nvSpPr>
        <p:spPr>
          <a:xfrm>
            <a:off x="2164816" y="1172098"/>
            <a:ext cx="3600000" cy="3600000"/>
          </a:xfrm>
          <a:prstGeom prst="ellipse">
            <a:avLst/>
          </a:prstGeom>
          <a:solidFill>
            <a:srgbClr val="1267AC">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dirty="0"/>
          </a:p>
        </p:txBody>
      </p:sp>
      <p:sp>
        <p:nvSpPr>
          <p:cNvPr id="5" name="椭圆 4"/>
          <p:cNvSpPr/>
          <p:nvPr/>
        </p:nvSpPr>
        <p:spPr>
          <a:xfrm>
            <a:off x="2164816" y="1406098"/>
            <a:ext cx="3132000" cy="3132000"/>
          </a:xfrm>
          <a:prstGeom prst="ellipse">
            <a:avLst/>
          </a:prstGeom>
          <a:solidFill>
            <a:srgbClr val="1066AB">
              <a:alpha val="4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dirty="0"/>
          </a:p>
        </p:txBody>
      </p:sp>
      <p:sp>
        <p:nvSpPr>
          <p:cNvPr id="6" name="椭圆 5"/>
          <p:cNvSpPr/>
          <p:nvPr/>
        </p:nvSpPr>
        <p:spPr>
          <a:xfrm>
            <a:off x="2164816" y="1622098"/>
            <a:ext cx="2700000" cy="2700000"/>
          </a:xfrm>
          <a:prstGeom prst="ellipse">
            <a:avLst/>
          </a:prstGeom>
          <a:solidFill>
            <a:srgbClr val="1066AB">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dirty="0"/>
          </a:p>
        </p:txBody>
      </p:sp>
      <p:sp>
        <p:nvSpPr>
          <p:cNvPr id="7" name="椭圆 6"/>
          <p:cNvSpPr/>
          <p:nvPr/>
        </p:nvSpPr>
        <p:spPr>
          <a:xfrm>
            <a:off x="2164816" y="1892098"/>
            <a:ext cx="2160000" cy="2160000"/>
          </a:xfrm>
          <a:prstGeom prst="ellipse">
            <a:avLst/>
          </a:prstGeom>
          <a:solidFill>
            <a:srgbClr val="1066AB">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zh-CN" dirty="0"/>
          </a:p>
        </p:txBody>
      </p:sp>
      <p:graphicFrame>
        <p:nvGraphicFramePr>
          <p:cNvPr id="8" name="对象 7"/>
          <p:cNvGraphicFramePr>
            <a:graphicFrameLocks noChangeAspect="1"/>
          </p:cNvGraphicFramePr>
          <p:nvPr/>
        </p:nvGraphicFramePr>
        <p:xfrm>
          <a:off x="1426816" y="4980866"/>
          <a:ext cx="9144000" cy="1397000"/>
        </p:xfrm>
        <a:graphic>
          <a:graphicData uri="http://schemas.openxmlformats.org/presentationml/2006/ole">
            <mc:AlternateContent xmlns:mc="http://schemas.openxmlformats.org/markup-compatibility/2006">
              <mc:Choice xmlns:v="urn:schemas-microsoft-com:vml" Requires="v">
                <p:oleObj name="文档" r:id="rId2" imgW="9135110" imgH="1380490" progId="Word.Document.12">
                  <p:embed/>
                </p:oleObj>
              </mc:Choice>
              <mc:Fallback>
                <p:oleObj name="文档" r:id="rId2" imgW="9135110" imgH="1380490" progId="Word.Document.12">
                  <p:embed/>
                  <p:pic>
                    <p:nvPicPr>
                      <p:cNvPr id="0" name="对象 3"/>
                      <p:cNvPicPr/>
                      <p:nvPr/>
                    </p:nvPicPr>
                    <p:blipFill>
                      <a:blip r:embed="rId3"/>
                      <a:stretch>
                        <a:fillRect/>
                      </a:stretch>
                    </p:blipFill>
                    <p:spPr>
                      <a:xfrm>
                        <a:off x="1426816" y="4980866"/>
                        <a:ext cx="9144000" cy="1397000"/>
                      </a:xfrm>
                      <a:prstGeom prst="rect">
                        <a:avLst/>
                      </a:prstGeom>
                    </p:spPr>
                  </p:pic>
                </p:oleObj>
              </mc:Fallback>
            </mc:AlternateContent>
          </a:graphicData>
        </a:graphic>
      </p:graphicFrame>
      <p:sp>
        <p:nvSpPr>
          <p:cNvPr id="10" name="椭圆 9"/>
          <p:cNvSpPr/>
          <p:nvPr/>
        </p:nvSpPr>
        <p:spPr>
          <a:xfrm>
            <a:off x="2164816" y="2162098"/>
            <a:ext cx="1620000" cy="1620000"/>
          </a:xfrm>
          <a:prstGeom prst="ellipse">
            <a:avLst/>
          </a:prstGeom>
          <a:solidFill>
            <a:srgbClr val="1066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Compiled</a:t>
            </a:r>
          </a:p>
          <a:p>
            <a:pPr algn="ctr"/>
            <a:r>
              <a:rPr kumimoji="1" lang="en-US" altLang="zh-CN" sz="1600" dirty="0"/>
              <a:t>Kernel</a:t>
            </a:r>
          </a:p>
        </p:txBody>
      </p:sp>
      <p:cxnSp>
        <p:nvCxnSpPr>
          <p:cNvPr id="11" name="直线连接符 9"/>
          <p:cNvCxnSpPr/>
          <p:nvPr/>
        </p:nvCxnSpPr>
        <p:spPr>
          <a:xfrm>
            <a:off x="3667933" y="3782098"/>
            <a:ext cx="2661615" cy="0"/>
          </a:xfrm>
          <a:prstGeom prst="line">
            <a:avLst/>
          </a:prstGeom>
          <a:ln w="19050">
            <a:solidFill>
              <a:srgbClr val="7595AA"/>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427186" y="3597432"/>
            <a:ext cx="1840675" cy="369332"/>
          </a:xfrm>
          <a:prstGeom prst="rect">
            <a:avLst/>
          </a:prstGeom>
          <a:noFill/>
        </p:spPr>
        <p:txBody>
          <a:bodyPr wrap="square" rtlCol="0">
            <a:spAutoFit/>
          </a:bodyPr>
          <a:lstStyle/>
          <a:p>
            <a:r>
              <a:rPr kumimoji="1" lang="en-US" altLang="zh-CN" dirty="0" err="1"/>
              <a:t>JITFunction</a:t>
            </a:r>
            <a:endParaRPr kumimoji="1" lang="zh-CN" altLang="en-US" dirty="0"/>
          </a:p>
        </p:txBody>
      </p:sp>
      <p:cxnSp>
        <p:nvCxnSpPr>
          <p:cNvPr id="13" name="直线连接符 11"/>
          <p:cNvCxnSpPr/>
          <p:nvPr/>
        </p:nvCxnSpPr>
        <p:spPr>
          <a:xfrm>
            <a:off x="4488225" y="3359677"/>
            <a:ext cx="2661615" cy="0"/>
          </a:xfrm>
          <a:prstGeom prst="line">
            <a:avLst/>
          </a:prstGeom>
          <a:ln w="19050">
            <a:solidFill>
              <a:srgbClr val="7595AA"/>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247478" y="3175011"/>
            <a:ext cx="1840675" cy="369332"/>
          </a:xfrm>
          <a:prstGeom prst="rect">
            <a:avLst/>
          </a:prstGeom>
          <a:noFill/>
        </p:spPr>
        <p:txBody>
          <a:bodyPr wrap="square" rtlCol="0">
            <a:spAutoFit/>
          </a:bodyPr>
          <a:lstStyle/>
          <a:p>
            <a:r>
              <a:rPr kumimoji="1" lang="en-US" altLang="zh-CN" dirty="0"/>
              <a:t>Heuristics</a:t>
            </a:r>
            <a:endParaRPr kumimoji="1" lang="zh-CN" altLang="en-US" dirty="0"/>
          </a:p>
        </p:txBody>
      </p:sp>
      <p:cxnSp>
        <p:nvCxnSpPr>
          <p:cNvPr id="22" name="直线连接符 21"/>
          <p:cNvCxnSpPr/>
          <p:nvPr/>
        </p:nvCxnSpPr>
        <p:spPr>
          <a:xfrm>
            <a:off x="5114479" y="2941708"/>
            <a:ext cx="2661615" cy="0"/>
          </a:xfrm>
          <a:prstGeom prst="line">
            <a:avLst/>
          </a:prstGeom>
          <a:ln w="19050">
            <a:solidFill>
              <a:srgbClr val="7595AA"/>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873732" y="2757042"/>
            <a:ext cx="1840675" cy="369332"/>
          </a:xfrm>
          <a:prstGeom prst="rect">
            <a:avLst/>
          </a:prstGeom>
          <a:noFill/>
        </p:spPr>
        <p:txBody>
          <a:bodyPr wrap="square" rtlCol="0">
            <a:spAutoFit/>
          </a:bodyPr>
          <a:lstStyle/>
          <a:p>
            <a:r>
              <a:rPr kumimoji="1" lang="en-US" altLang="zh-CN" dirty="0"/>
              <a:t>Heuristics</a:t>
            </a:r>
            <a:endParaRPr kumimoji="1" lang="zh-CN" altLang="en-US" dirty="0"/>
          </a:p>
        </p:txBody>
      </p:sp>
      <p:cxnSp>
        <p:nvCxnSpPr>
          <p:cNvPr id="24" name="直线连接符 23"/>
          <p:cNvCxnSpPr/>
          <p:nvPr/>
        </p:nvCxnSpPr>
        <p:spPr>
          <a:xfrm>
            <a:off x="5508608" y="2502275"/>
            <a:ext cx="2661615" cy="0"/>
          </a:xfrm>
          <a:prstGeom prst="line">
            <a:avLst/>
          </a:prstGeom>
          <a:ln w="19050">
            <a:solidFill>
              <a:srgbClr val="7595AA"/>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267861" y="2317609"/>
            <a:ext cx="1840675" cy="369332"/>
          </a:xfrm>
          <a:prstGeom prst="rect">
            <a:avLst/>
          </a:prstGeom>
          <a:noFill/>
        </p:spPr>
        <p:txBody>
          <a:bodyPr wrap="square" rtlCol="0">
            <a:spAutoFit/>
          </a:bodyPr>
          <a:lstStyle/>
          <a:p>
            <a:r>
              <a:rPr kumimoji="1" lang="en-US" altLang="zh-CN" dirty="0" err="1"/>
              <a:t>Autotuner</a:t>
            </a:r>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76381" y="1253119"/>
            <a:ext cx="796281" cy="796281"/>
          </a:xfrm>
          <a:prstGeom prst="ellipse">
            <a:avLst/>
          </a:prstGeom>
          <a:solidFill>
            <a:srgbClr val="B2D6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p:nvSpPr>
        <p:spPr>
          <a:xfrm>
            <a:off x="676383" y="2334756"/>
            <a:ext cx="796281" cy="796281"/>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椭圆 4"/>
          <p:cNvSpPr/>
          <p:nvPr/>
        </p:nvSpPr>
        <p:spPr>
          <a:xfrm>
            <a:off x="660400" y="3525733"/>
            <a:ext cx="796281" cy="796281"/>
          </a:xfrm>
          <a:prstGeom prst="ellipse">
            <a:avLst/>
          </a:prstGeom>
          <a:solidFill>
            <a:srgbClr val="58B6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660400" y="4699830"/>
            <a:ext cx="796281" cy="796281"/>
          </a:xfrm>
          <a:prstGeom prst="ellipse">
            <a:avLst/>
          </a:prstGeom>
          <a:solidFill>
            <a:srgbClr val="7595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内容占位符 2"/>
          <p:cNvSpPr txBox="1"/>
          <p:nvPr/>
        </p:nvSpPr>
        <p:spPr>
          <a:xfrm>
            <a:off x="2101933" y="5995678"/>
            <a:ext cx="9416967" cy="528947"/>
          </a:xfr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Font typeface="Arial" panose="020B0604020202090204" pitchFamily="34" charset="0"/>
              <a:buNone/>
            </a:pPr>
            <a:r>
              <a:rPr kumimoji="1" lang="zh-CN" altLang="en-US" sz="2000"/>
              <a:t>三种方式均可指定编译配置参数：</a:t>
            </a:r>
            <a:r>
              <a:rPr kumimoji="1" lang="en-US" altLang="zh-CN" sz="2000"/>
              <a:t>Autotuner / Heuristics / </a:t>
            </a:r>
            <a:r>
              <a:rPr kumimoji="1" lang="zh-CN" altLang="en-US" sz="2000"/>
              <a:t>运行时传参</a:t>
            </a:r>
            <a:endParaRPr kumimoji="1" lang="en-US" altLang="zh-CN" sz="2000" dirty="0"/>
          </a:p>
        </p:txBody>
      </p:sp>
      <p:sp>
        <p:nvSpPr>
          <p:cNvPr id="8" name="五边形 7"/>
          <p:cNvSpPr/>
          <p:nvPr/>
        </p:nvSpPr>
        <p:spPr>
          <a:xfrm flipH="1">
            <a:off x="1590242" y="1192220"/>
            <a:ext cx="9636826" cy="909773"/>
          </a:xfrm>
          <a:prstGeom prst="homePlate">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kumimoji="1" lang="en-US" altLang="zh-CN" sz="2000" b="1" dirty="0">
                <a:solidFill>
                  <a:schemeClr val="tx1"/>
                </a:solidFill>
              </a:rPr>
              <a:t>    Config</a:t>
            </a:r>
          </a:p>
          <a:p>
            <a:pPr marL="0" indent="0">
              <a:buNone/>
            </a:pPr>
            <a:r>
              <a:rPr kumimoji="1" lang="en-US" altLang="zh-CN" sz="2000" b="1" dirty="0">
                <a:solidFill>
                  <a:schemeClr val="tx1"/>
                </a:solidFill>
              </a:rPr>
              <a:t>    </a:t>
            </a:r>
            <a:r>
              <a:rPr kumimoji="1" lang="en-US" altLang="zh-CN" sz="2000" dirty="0">
                <a:solidFill>
                  <a:schemeClr val="tx1"/>
                </a:solidFill>
              </a:rPr>
              <a:t>kernel</a:t>
            </a:r>
            <a:r>
              <a:rPr kumimoji="1" lang="zh-CN" altLang="en-US" sz="2000" dirty="0">
                <a:solidFill>
                  <a:schemeClr val="tx1"/>
                </a:solidFill>
              </a:rPr>
              <a:t>的可选配置参数，包括</a:t>
            </a:r>
            <a:r>
              <a:rPr kumimoji="1" lang="en-US" altLang="zh-CN" sz="2000" dirty="0" err="1">
                <a:solidFill>
                  <a:schemeClr val="tx1"/>
                </a:solidFill>
              </a:rPr>
              <a:t>constexpr</a:t>
            </a:r>
            <a:r>
              <a:rPr kumimoji="1" lang="zh-CN" altLang="en-US" sz="2000" dirty="0">
                <a:solidFill>
                  <a:schemeClr val="tx1"/>
                </a:solidFill>
              </a:rPr>
              <a:t>和</a:t>
            </a:r>
            <a:r>
              <a:rPr kumimoji="1" lang="en-US" altLang="zh-CN" sz="2000" dirty="0" err="1">
                <a:solidFill>
                  <a:schemeClr val="tx1"/>
                </a:solidFill>
              </a:rPr>
              <a:t>num_warps</a:t>
            </a:r>
            <a:r>
              <a:rPr kumimoji="1" lang="en-US" altLang="zh-CN" sz="2000" dirty="0">
                <a:solidFill>
                  <a:schemeClr val="tx1"/>
                </a:solidFill>
              </a:rPr>
              <a:t> / </a:t>
            </a:r>
            <a:r>
              <a:rPr kumimoji="1" lang="en-US" altLang="zh-CN" sz="2000" dirty="0" err="1">
                <a:solidFill>
                  <a:schemeClr val="tx1"/>
                </a:solidFill>
              </a:rPr>
              <a:t>num_ctas</a:t>
            </a:r>
            <a:r>
              <a:rPr kumimoji="1" lang="en-US" altLang="zh-CN" sz="2000" dirty="0">
                <a:solidFill>
                  <a:schemeClr val="tx1"/>
                </a:solidFill>
              </a:rPr>
              <a:t> / </a:t>
            </a:r>
            <a:r>
              <a:rPr kumimoji="1" lang="en-US" altLang="zh-CN" sz="2000" dirty="0" err="1">
                <a:solidFill>
                  <a:schemeClr val="tx1"/>
                </a:solidFill>
              </a:rPr>
              <a:t>num_stages</a:t>
            </a:r>
            <a:endParaRPr kumimoji="1" lang="en-US" altLang="zh-CN" sz="2000" dirty="0">
              <a:solidFill>
                <a:schemeClr val="tx1"/>
              </a:solidFill>
            </a:endParaRPr>
          </a:p>
        </p:txBody>
      </p:sp>
      <p:pic>
        <p:nvPicPr>
          <p:cNvPr id="9" name="图形 8" descr="正义天平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1053" y="2447767"/>
            <a:ext cx="600648" cy="600648"/>
          </a:xfrm>
          <a:prstGeom prst="rect">
            <a:avLst/>
          </a:prstGeom>
        </p:spPr>
      </p:pic>
      <p:pic>
        <p:nvPicPr>
          <p:cNvPr id="10" name="图形 9" descr="集体讨论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002" y="3643317"/>
            <a:ext cx="600648" cy="600648"/>
          </a:xfrm>
          <a:prstGeom prst="rect">
            <a:avLst/>
          </a:prstGeom>
        </p:spPr>
      </p:pic>
      <p:pic>
        <p:nvPicPr>
          <p:cNvPr id="11" name="图形 10" descr="服务器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7983" y="4820265"/>
            <a:ext cx="600648" cy="600648"/>
          </a:xfrm>
          <a:prstGeom prst="rect">
            <a:avLst/>
          </a:prstGeom>
        </p:spPr>
      </p:pic>
      <p:pic>
        <p:nvPicPr>
          <p:cNvPr id="12" name="图形 11" descr="齿轮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3961" y="1375276"/>
            <a:ext cx="600648" cy="600648"/>
          </a:xfrm>
          <a:prstGeom prst="rect">
            <a:avLst/>
          </a:prstGeom>
        </p:spPr>
      </p:pic>
      <p:sp>
        <p:nvSpPr>
          <p:cNvPr id="13" name="五边形 12"/>
          <p:cNvSpPr/>
          <p:nvPr/>
        </p:nvSpPr>
        <p:spPr>
          <a:xfrm flipH="1">
            <a:off x="1590242" y="2278009"/>
            <a:ext cx="9636826" cy="909773"/>
          </a:xfrm>
          <a:prstGeom prst="homePlate">
            <a:avLst/>
          </a:prstGeom>
          <a:solidFill>
            <a:srgbClr val="ABD9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kumimoji="1" lang="en-US" altLang="zh-CN" sz="2000" b="1" dirty="0">
                <a:solidFill>
                  <a:schemeClr val="tx1"/>
                </a:solidFill>
              </a:rPr>
              <a:t>    </a:t>
            </a:r>
            <a:r>
              <a:rPr kumimoji="1" lang="en-US" altLang="zh-CN" sz="2000" b="1" dirty="0" err="1">
                <a:solidFill>
                  <a:schemeClr val="tx1"/>
                </a:solidFill>
              </a:rPr>
              <a:t>Autotuner</a:t>
            </a:r>
            <a:r>
              <a:rPr kumimoji="1" lang="zh-CN" altLang="en-US" sz="2000" b="1" dirty="0">
                <a:solidFill>
                  <a:schemeClr val="tx1"/>
                </a:solidFill>
              </a:rPr>
              <a:t> </a:t>
            </a:r>
            <a:r>
              <a:rPr kumimoji="1" lang="en-US" altLang="zh-CN" sz="2000" b="1" dirty="0">
                <a:solidFill>
                  <a:schemeClr val="tx1"/>
                </a:solidFill>
              </a:rPr>
              <a:t>(optional)</a:t>
            </a:r>
          </a:p>
          <a:p>
            <a:pPr marL="0" indent="0">
              <a:buNone/>
            </a:pPr>
            <a:r>
              <a:rPr kumimoji="1" lang="en-US" altLang="zh-CN" sz="2000" dirty="0">
                <a:solidFill>
                  <a:schemeClr val="tx1"/>
                </a:solidFill>
              </a:rPr>
              <a:t>    </a:t>
            </a:r>
            <a:r>
              <a:rPr kumimoji="1" lang="zh-CN" altLang="en-US" sz="2000" dirty="0">
                <a:solidFill>
                  <a:schemeClr val="tx1"/>
                </a:solidFill>
              </a:rPr>
              <a:t>使用自动调优方法选择</a:t>
            </a:r>
            <a:r>
              <a:rPr kumimoji="1" lang="en-US" altLang="zh-CN" sz="2000" dirty="0">
                <a:solidFill>
                  <a:schemeClr val="tx1"/>
                </a:solidFill>
              </a:rPr>
              <a:t>kernel</a:t>
            </a:r>
            <a:r>
              <a:rPr kumimoji="1" lang="zh-CN" altLang="en-US" sz="2000" dirty="0">
                <a:solidFill>
                  <a:schemeClr val="tx1"/>
                </a:solidFill>
              </a:rPr>
              <a:t>的配置参数</a:t>
            </a:r>
            <a:r>
              <a:rPr kumimoji="1" lang="en-US" altLang="zh-CN" sz="2000" dirty="0">
                <a:solidFill>
                  <a:schemeClr val="tx1"/>
                </a:solidFill>
              </a:rPr>
              <a:t>Config</a:t>
            </a:r>
          </a:p>
        </p:txBody>
      </p:sp>
      <p:sp>
        <p:nvSpPr>
          <p:cNvPr id="22" name="五边形 21"/>
          <p:cNvSpPr/>
          <p:nvPr/>
        </p:nvSpPr>
        <p:spPr>
          <a:xfrm flipH="1">
            <a:off x="1574261" y="3473138"/>
            <a:ext cx="9636826" cy="909773"/>
          </a:xfrm>
          <a:prstGeom prst="homePlate">
            <a:avLst/>
          </a:prstGeom>
          <a:solidFill>
            <a:srgbClr val="5CC6D2">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kumimoji="1" lang="en-US" altLang="zh-CN" sz="2000" b="1" dirty="0">
                <a:solidFill>
                  <a:schemeClr val="tx1"/>
                </a:solidFill>
              </a:rPr>
              <a:t>    Heuristics (optional)</a:t>
            </a:r>
          </a:p>
          <a:p>
            <a:pPr marL="0" indent="0">
              <a:buNone/>
            </a:pPr>
            <a:r>
              <a:rPr kumimoji="1" lang="en-US" altLang="zh-CN" sz="2000" dirty="0">
                <a:solidFill>
                  <a:schemeClr val="tx1"/>
                </a:solidFill>
              </a:rPr>
              <a:t>    </a:t>
            </a:r>
            <a:r>
              <a:rPr kumimoji="1" lang="zh-CN" altLang="en-US" sz="2000" dirty="0">
                <a:solidFill>
                  <a:schemeClr val="tx1"/>
                </a:solidFill>
              </a:rPr>
              <a:t>使用启发式方法计算</a:t>
            </a:r>
            <a:r>
              <a:rPr kumimoji="1" lang="en-US" altLang="zh-CN" sz="2000" dirty="0">
                <a:solidFill>
                  <a:schemeClr val="tx1"/>
                </a:solidFill>
              </a:rPr>
              <a:t>kernel</a:t>
            </a:r>
            <a:r>
              <a:rPr kumimoji="1" lang="zh-CN" altLang="en-US" sz="2000" dirty="0">
                <a:solidFill>
                  <a:schemeClr val="tx1"/>
                </a:solidFill>
              </a:rPr>
              <a:t>配置参数</a:t>
            </a:r>
            <a:r>
              <a:rPr kumimoji="1" lang="en-US" altLang="zh-CN" sz="2000" dirty="0" err="1">
                <a:solidFill>
                  <a:schemeClr val="tx1"/>
                </a:solidFill>
              </a:rPr>
              <a:t>constexpr</a:t>
            </a:r>
            <a:endParaRPr kumimoji="1" lang="en-US" altLang="zh-CN" sz="2000" dirty="0">
              <a:solidFill>
                <a:schemeClr val="tx1"/>
              </a:solidFill>
            </a:endParaRPr>
          </a:p>
        </p:txBody>
      </p:sp>
      <p:sp>
        <p:nvSpPr>
          <p:cNvPr id="23" name="五边形 22"/>
          <p:cNvSpPr/>
          <p:nvPr/>
        </p:nvSpPr>
        <p:spPr>
          <a:xfrm flipH="1">
            <a:off x="1590242" y="4665702"/>
            <a:ext cx="9636826" cy="909773"/>
          </a:xfrm>
          <a:prstGeom prst="homePlate">
            <a:avLst/>
          </a:prstGeom>
          <a:solidFill>
            <a:schemeClr val="bg2">
              <a:lumMod val="90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kumimoji="1" lang="en-US" altLang="zh-CN" sz="2000" b="1" dirty="0">
                <a:solidFill>
                  <a:schemeClr val="tx1"/>
                </a:solidFill>
              </a:rPr>
              <a:t>    </a:t>
            </a:r>
            <a:r>
              <a:rPr kumimoji="1" lang="en-US" altLang="zh-CN" sz="2000" b="1" dirty="0" err="1">
                <a:solidFill>
                  <a:schemeClr val="tx1"/>
                </a:solidFill>
              </a:rPr>
              <a:t>JITFunction</a:t>
            </a:r>
            <a:r>
              <a:rPr kumimoji="1" lang="en-US" altLang="zh-CN" sz="2000" b="1" dirty="0">
                <a:solidFill>
                  <a:schemeClr val="tx1"/>
                </a:solidFill>
              </a:rPr>
              <a:t> (required)</a:t>
            </a:r>
          </a:p>
          <a:p>
            <a:pPr marL="0" indent="0">
              <a:buNone/>
            </a:pPr>
            <a:r>
              <a:rPr kumimoji="1" lang="en-US" altLang="zh-CN" sz="2000" b="1" dirty="0">
                <a:solidFill>
                  <a:schemeClr val="tx1"/>
                </a:solidFill>
              </a:rPr>
              <a:t>    </a:t>
            </a:r>
            <a:r>
              <a:rPr kumimoji="1" lang="zh-CN" altLang="en-US" sz="2000" dirty="0">
                <a:solidFill>
                  <a:schemeClr val="tx1"/>
                </a:solidFill>
              </a:rPr>
              <a:t>执行</a:t>
            </a:r>
            <a:r>
              <a:rPr kumimoji="1" lang="en-US" altLang="zh-CN" sz="2000" dirty="0">
                <a:solidFill>
                  <a:schemeClr val="tx1"/>
                </a:solidFill>
              </a:rPr>
              <a:t>kernel</a:t>
            </a:r>
            <a:r>
              <a:rPr kumimoji="1" lang="zh-CN" altLang="en-US" sz="2000" dirty="0">
                <a:solidFill>
                  <a:schemeClr val="tx1"/>
                </a:solidFill>
              </a:rPr>
              <a:t>的即时编译</a:t>
            </a:r>
            <a:endParaRPr kumimoji="1" lang="en-US" altLang="zh-CN" sz="2000" dirty="0">
              <a:solidFill>
                <a:schemeClr val="tx1"/>
              </a:solidFill>
            </a:endParaRPr>
          </a:p>
        </p:txBody>
      </p:sp>
      <p:sp>
        <p:nvSpPr>
          <p:cNvPr id="16" name="文本占位符 1">
            <a:extLst>
              <a:ext uri="{FF2B5EF4-FFF2-40B4-BE49-F238E27FC236}">
                <a16:creationId xmlns:a16="http://schemas.microsoft.com/office/drawing/2014/main" id="{53D70919-F4EC-BB39-3E3F-56E0E4708AB2}"/>
              </a:ext>
            </a:extLst>
          </p:cNvPr>
          <p:cNvSpPr>
            <a:spLocks noGrp="1"/>
          </p:cNvSpPr>
          <p:nvPr>
            <p:ph type="body" sz="quarter" idx="10"/>
          </p:nvPr>
        </p:nvSpPr>
        <p:spPr>
          <a:xfrm>
            <a:off x="474300" y="300276"/>
            <a:ext cx="9203100" cy="348222"/>
          </a:xfrm>
        </p:spPr>
        <p:txBody>
          <a:bodyPr>
            <a:normAutofit fontScale="92500" lnSpcReduction="10000"/>
          </a:bodyPr>
          <a:lstStyle/>
          <a:p>
            <a:r>
              <a:rPr kumimoji="1" lang="en-US" altLang="zh-CN" dirty="0"/>
              <a:t>Triton</a:t>
            </a:r>
            <a:r>
              <a:rPr kumimoji="1" lang="zh-CN" altLang="en-US" dirty="0"/>
              <a:t> 运行时</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p:txBody>
          <a:bodyPr>
            <a:normAutofit fontScale="92500" lnSpcReduction="10000"/>
          </a:bodyPr>
          <a:lstStyle/>
          <a:p>
            <a:r>
              <a:rPr kumimoji="1" lang="en-US" altLang="zh-CN" dirty="0"/>
              <a:t>Triton</a:t>
            </a:r>
            <a:r>
              <a:rPr kumimoji="1" lang="zh-CN" altLang="en-US" dirty="0"/>
              <a:t> 运行时</a:t>
            </a:r>
          </a:p>
        </p:txBody>
      </p:sp>
      <p:sp>
        <p:nvSpPr>
          <p:cNvPr id="2" name="内容占位符 2"/>
          <p:cNvSpPr txBox="1"/>
          <p:nvPr/>
        </p:nvSpPr>
        <p:spPr>
          <a:xfrm>
            <a:off x="660400" y="1130300"/>
            <a:ext cx="10858500" cy="4819238"/>
          </a:xfr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en-US" altLang="zh-CN" sz="2400"/>
              <a:t>Autotuner</a:t>
            </a:r>
          </a:p>
          <a:p>
            <a:pPr lvl="1"/>
            <a:r>
              <a:rPr kumimoji="1" lang="zh-CN" altLang="en-US" sz="2000"/>
              <a:t>通过编译、运行和测定，来选择耗时最小的配置与</a:t>
            </a:r>
            <a:r>
              <a:rPr kumimoji="1" lang="en-US" altLang="zh-CN" sz="2000"/>
              <a:t>kernel</a:t>
            </a:r>
          </a:p>
          <a:p>
            <a:pPr lvl="1"/>
            <a:r>
              <a:rPr kumimoji="1" lang="zh-CN" altLang="en-US" sz="2000"/>
              <a:t>可以自定义剪枝策略在调优前缩小配置空间</a:t>
            </a:r>
            <a:endParaRPr kumimoji="1" lang="en-US" altLang="zh-CN" sz="2000"/>
          </a:p>
          <a:p>
            <a:pPr marL="457200" lvl="1" indent="0">
              <a:buFont typeface="Arial" panose="020B0604020202090204" pitchFamily="34" charset="0"/>
              <a:buNone/>
            </a:pPr>
            <a:endParaRPr kumimoji="1" lang="en-US" altLang="zh-CN" sz="2000"/>
          </a:p>
          <a:p>
            <a:pPr lvl="1"/>
            <a:r>
              <a:rPr kumimoji="1" lang="zh-CN" altLang="en-US" sz="2000"/>
              <a:t>参数</a:t>
            </a:r>
            <a:endParaRPr kumimoji="1" lang="en-US" altLang="zh-CN" sz="2000"/>
          </a:p>
          <a:p>
            <a:pPr lvl="2"/>
            <a:r>
              <a:rPr kumimoji="1" lang="zh-CN" altLang="en-US" sz="1800"/>
              <a:t>可选的常量配置空间：</a:t>
            </a:r>
            <a:r>
              <a:rPr kumimoji="1" lang="en-US" altLang="zh-CN" sz="1800"/>
              <a:t>list of Config</a:t>
            </a:r>
          </a:p>
          <a:p>
            <a:pPr lvl="2"/>
            <a:r>
              <a:rPr kumimoji="1" lang="zh-CN" altLang="en-US" sz="1800"/>
              <a:t>用于选择配置的变量键值：</a:t>
            </a:r>
            <a:r>
              <a:rPr kumimoji="1" lang="en-US" altLang="zh-CN" sz="1800"/>
              <a:t>list of runtime arguments</a:t>
            </a:r>
          </a:p>
          <a:p>
            <a:pPr lvl="2"/>
            <a:r>
              <a:rPr kumimoji="1" lang="zh-CN" altLang="en-US" sz="1800"/>
              <a:t>测定</a:t>
            </a:r>
            <a:r>
              <a:rPr kumimoji="1" lang="en-US" altLang="zh-CN" sz="1800"/>
              <a:t>kernel</a:t>
            </a:r>
            <a:r>
              <a:rPr kumimoji="1" lang="zh-CN" altLang="en-US" sz="1800"/>
              <a:t>所需的循环配置：</a:t>
            </a:r>
            <a:r>
              <a:rPr kumimoji="1" lang="en-US" altLang="zh-CN" sz="1800"/>
              <a:t>warmup, rep</a:t>
            </a:r>
          </a:p>
          <a:p>
            <a:pPr lvl="2"/>
            <a:r>
              <a:rPr kumimoji="1" lang="zh-CN" altLang="en-US" sz="1800"/>
              <a:t>剪枝可用的策略模型：</a:t>
            </a:r>
            <a:r>
              <a:rPr kumimoji="1" lang="en-US" altLang="zh-CN" sz="1800"/>
              <a:t>perf_model, top_k, early_config_prune</a:t>
            </a:r>
          </a:p>
          <a:p>
            <a:pPr marL="914400" lvl="2" indent="0">
              <a:buFont typeface="Arial" panose="020B0604020202090204" pitchFamily="34" charset="0"/>
              <a:buNone/>
            </a:pPr>
            <a:endParaRPr kumimoji="1" lang="en-US" altLang="zh-CN" sz="1800"/>
          </a:p>
          <a:p>
            <a:pPr lvl="1"/>
            <a:r>
              <a:rPr kumimoji="1" lang="zh-CN" altLang="en-US" sz="2000"/>
              <a:t>默认参数</a:t>
            </a:r>
            <a:endParaRPr kumimoji="1" lang="en-US" altLang="zh-CN" sz="2000"/>
          </a:p>
          <a:p>
            <a:pPr lvl="2"/>
            <a:r>
              <a:rPr kumimoji="1" lang="en-US" altLang="zh-CN" sz="1600"/>
              <a:t>num_warps=4, num_stages=2, num_ctas=1</a:t>
            </a:r>
          </a:p>
          <a:p>
            <a:pPr lvl="2"/>
            <a:r>
              <a:rPr kumimoji="1" lang="en-US" altLang="zh-CN" sz="1600"/>
              <a:t>num_ctas</a:t>
            </a:r>
            <a:r>
              <a:rPr kumimoji="1" lang="zh-CN" altLang="en-US" sz="1600"/>
              <a:t>只面向</a:t>
            </a:r>
            <a:r>
              <a:rPr kumimoji="1" lang="en-US" altLang="zh-CN" sz="1600"/>
              <a:t>SM 90</a:t>
            </a:r>
            <a:r>
              <a:rPr kumimoji="1" lang="zh-CN" altLang="en-US" sz="1600"/>
              <a:t>以上的架构</a:t>
            </a:r>
            <a:endParaRPr kumimoji="1" lang="en-US" altLang="zh-CN" sz="1600" dirty="0"/>
          </a:p>
        </p:txBody>
      </p:sp>
      <p:pic>
        <p:nvPicPr>
          <p:cNvPr id="3" name="图片 2" descr="表格&#10;&#10;中度可信度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r="69569"/>
          <a:stretch>
            <a:fillRect/>
          </a:stretch>
        </p:blipFill>
        <p:spPr>
          <a:xfrm>
            <a:off x="8741664" y="1130300"/>
            <a:ext cx="2365248" cy="49333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p:txBody>
          <a:bodyPr>
            <a:normAutofit fontScale="92500" lnSpcReduction="10000"/>
          </a:bodyPr>
          <a:lstStyle/>
          <a:p>
            <a:r>
              <a:rPr kumimoji="1" lang="en-US" altLang="zh-CN" dirty="0"/>
              <a:t>Triton</a:t>
            </a:r>
            <a:r>
              <a:rPr kumimoji="1" lang="zh-CN" altLang="en-US" dirty="0"/>
              <a:t> 运行时</a:t>
            </a:r>
          </a:p>
        </p:txBody>
      </p:sp>
      <p:sp>
        <p:nvSpPr>
          <p:cNvPr id="2" name="内容占位符 2"/>
          <p:cNvSpPr txBox="1"/>
          <p:nvPr/>
        </p:nvSpPr>
        <p:spPr>
          <a:xfrm>
            <a:off x="660400" y="1130300"/>
            <a:ext cx="10858500" cy="2345556"/>
          </a:xfr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en-US" altLang="zh-CN" sz="2400"/>
              <a:t>Autotuner</a:t>
            </a:r>
          </a:p>
          <a:p>
            <a:pPr lvl="1"/>
            <a:r>
              <a:rPr kumimoji="1" lang="zh-CN" altLang="en-US" sz="2000"/>
              <a:t>配置缓存</a:t>
            </a:r>
            <a:r>
              <a:rPr kumimoji="1" lang="en-US" altLang="zh-CN" sz="2000"/>
              <a:t>config cache</a:t>
            </a:r>
          </a:p>
          <a:p>
            <a:pPr lvl="2"/>
            <a:r>
              <a:rPr kumimoji="1" lang="en-US" altLang="zh-CN" sz="1600"/>
              <a:t>Key</a:t>
            </a:r>
            <a:r>
              <a:rPr kumimoji="1" lang="zh-CN" altLang="en-US" sz="1600"/>
              <a:t>：键值及其数据类型</a:t>
            </a:r>
            <a:endParaRPr kumimoji="1" lang="en-US" altLang="zh-CN" sz="1600"/>
          </a:p>
          <a:p>
            <a:pPr lvl="2"/>
            <a:r>
              <a:rPr kumimoji="1" lang="en-US" altLang="zh-CN" sz="1600"/>
              <a:t>Value</a:t>
            </a:r>
            <a:r>
              <a:rPr kumimoji="1" lang="zh-CN" altLang="en-US" sz="1600"/>
              <a:t>：调优获得的最佳配置参数</a:t>
            </a:r>
            <a:endParaRPr kumimoji="1" lang="en-US" altLang="zh-CN" sz="1600"/>
          </a:p>
          <a:p>
            <a:pPr lvl="1"/>
            <a:r>
              <a:rPr kumimoji="1" lang="zh-CN" altLang="en-US" sz="2000"/>
              <a:t>跳过条件</a:t>
            </a:r>
            <a:endParaRPr kumimoji="1" lang="en-US" altLang="zh-CN" sz="2000"/>
          </a:p>
          <a:p>
            <a:pPr lvl="2"/>
            <a:r>
              <a:rPr kumimoji="1" lang="zh-CN" altLang="en-US" sz="1600"/>
              <a:t>相同键值可读取缓存，无需重新调参</a:t>
            </a:r>
            <a:endParaRPr kumimoji="1" lang="en-US" altLang="zh-CN" sz="1600"/>
          </a:p>
          <a:p>
            <a:pPr lvl="2"/>
            <a:r>
              <a:rPr kumimoji="1" lang="zh-CN" altLang="en-US" sz="1600"/>
              <a:t>参数空间中</a:t>
            </a:r>
            <a:r>
              <a:rPr kumimoji="1" lang="en-US" altLang="zh-CN" sz="1600"/>
              <a:t>Config</a:t>
            </a:r>
            <a:r>
              <a:rPr kumimoji="1" lang="zh-CN" altLang="en-US" sz="1600"/>
              <a:t>配置唯一，无需调参</a:t>
            </a:r>
            <a:endParaRPr kumimoji="1" lang="en-US" altLang="zh-CN" sz="1600" dirty="0"/>
          </a:p>
        </p:txBody>
      </p:sp>
      <p:grpSp>
        <p:nvGrpSpPr>
          <p:cNvPr id="3" name="组合 2"/>
          <p:cNvGrpSpPr/>
          <p:nvPr/>
        </p:nvGrpSpPr>
        <p:grpSpPr>
          <a:xfrm>
            <a:off x="751272" y="3822306"/>
            <a:ext cx="10571894" cy="1669750"/>
            <a:chOff x="660400" y="3884781"/>
            <a:chExt cx="10571894" cy="1669750"/>
          </a:xfrm>
        </p:grpSpPr>
        <p:sp>
          <p:nvSpPr>
            <p:cNvPr id="5" name="圆角矩形 4"/>
            <p:cNvSpPr/>
            <p:nvPr/>
          </p:nvSpPr>
          <p:spPr>
            <a:xfrm>
              <a:off x="660400" y="4364692"/>
              <a:ext cx="903042" cy="584989"/>
            </a:xfrm>
            <a:prstGeom prst="roundRect">
              <a:avLst/>
            </a:prstGeom>
            <a:solidFill>
              <a:srgbClr val="B2D6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Dreaming Outloud Pro" panose="03050502040302030504" pitchFamily="66" charset="0"/>
                  <a:cs typeface="Dreaming Outloud Pro" panose="03050502040302030504" pitchFamily="66" charset="0"/>
                </a:rPr>
                <a:t>function</a:t>
              </a:r>
            </a:p>
            <a:p>
              <a:pPr algn="ctr"/>
              <a:r>
                <a:rPr kumimoji="1" lang="en-US" altLang="zh-CN" sz="1400" dirty="0">
                  <a:latin typeface="Dreaming Outloud Pro" panose="03050502040302030504" pitchFamily="66" charset="0"/>
                  <a:cs typeface="Dreaming Outloud Pro" panose="03050502040302030504" pitchFamily="66" charset="0"/>
                </a:rPr>
                <a:t>call</a:t>
              </a:r>
              <a:endParaRPr kumimoji="1" lang="zh-CN" altLang="en-US" sz="1400" dirty="0">
                <a:latin typeface="Dreaming Outloud Pro" panose="03050502040302030504" pitchFamily="66" charset="0"/>
                <a:cs typeface="Dreaming Outloud Pro" panose="03050502040302030504" pitchFamily="66" charset="0"/>
              </a:endParaRPr>
            </a:p>
          </p:txBody>
        </p:sp>
        <p:sp>
          <p:nvSpPr>
            <p:cNvPr id="6" name="矩形 5"/>
            <p:cNvSpPr/>
            <p:nvPr/>
          </p:nvSpPr>
          <p:spPr>
            <a:xfrm>
              <a:off x="1843053" y="3884781"/>
              <a:ext cx="8074360" cy="1669750"/>
            </a:xfrm>
            <a:prstGeom prst="rect">
              <a:avLst/>
            </a:prstGeom>
            <a:noFill/>
            <a:ln w="28575">
              <a:solidFill>
                <a:srgbClr val="7595AA"/>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zh-CN" sz="1400" dirty="0" err="1">
                  <a:solidFill>
                    <a:schemeClr val="tx1"/>
                  </a:solidFill>
                  <a:latin typeface="Dreaming Outloud Pro" panose="03050502040302030504" pitchFamily="66" charset="0"/>
                  <a:cs typeface="Dreaming Outloud Pro" panose="03050502040302030504" pitchFamily="66" charset="0"/>
                </a:rPr>
                <a:t>Autotuner</a:t>
              </a:r>
              <a:endParaRPr kumimoji="1" lang="zh-CN" altLang="en-US" sz="1400" dirty="0">
                <a:solidFill>
                  <a:schemeClr val="tx1"/>
                </a:solidFill>
                <a:latin typeface="Dreaming Outloud Pro" panose="03050502040302030504" pitchFamily="66" charset="0"/>
                <a:cs typeface="Dreaming Outloud Pro" panose="03050502040302030504" pitchFamily="66" charset="0"/>
              </a:endParaRPr>
            </a:p>
          </p:txBody>
        </p:sp>
        <p:cxnSp>
          <p:nvCxnSpPr>
            <p:cNvPr id="7" name="直线箭头连接符 6"/>
            <p:cNvCxnSpPr>
              <a:stCxn id="5" idx="3"/>
              <a:endCxn id="8" idx="1"/>
            </p:cNvCxnSpPr>
            <p:nvPr/>
          </p:nvCxnSpPr>
          <p:spPr>
            <a:xfrm>
              <a:off x="1563442" y="4657187"/>
              <a:ext cx="421598" cy="6"/>
            </a:xfrm>
            <a:prstGeom prst="straightConnector1">
              <a:avLst/>
            </a:prstGeom>
            <a:ln w="19050">
              <a:solidFill>
                <a:srgbClr val="95BAC4"/>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985040" y="4248268"/>
              <a:ext cx="623799" cy="817849"/>
            </a:xfrm>
            <a:prstGeom prst="roundRect">
              <a:avLst/>
            </a:prstGeom>
            <a:solidFill>
              <a:srgbClr val="58B6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Dreaming Outloud Pro" panose="03050502040302030504" pitchFamily="66" charset="0"/>
                  <a:cs typeface="Dreaming Outloud Pro" panose="03050502040302030504" pitchFamily="66" charset="0"/>
                </a:rPr>
                <a:t>get</a:t>
              </a:r>
            </a:p>
            <a:p>
              <a:pPr algn="ctr"/>
              <a:r>
                <a:rPr kumimoji="1" lang="en-US" altLang="zh-CN" sz="1400" dirty="0" err="1">
                  <a:latin typeface="Dreaming Outloud Pro" panose="03050502040302030504" pitchFamily="66" charset="0"/>
                  <a:cs typeface="Dreaming Outloud Pro" panose="03050502040302030504" pitchFamily="66" charset="0"/>
                </a:rPr>
                <a:t>args</a:t>
              </a:r>
              <a:endParaRPr kumimoji="1" lang="zh-CN" altLang="en-US" sz="1400" dirty="0">
                <a:latin typeface="Dreaming Outloud Pro" panose="03050502040302030504" pitchFamily="66" charset="0"/>
                <a:cs typeface="Dreaming Outloud Pro" panose="03050502040302030504" pitchFamily="66" charset="0"/>
              </a:endParaRPr>
            </a:p>
          </p:txBody>
        </p:sp>
        <p:sp>
          <p:nvSpPr>
            <p:cNvPr id="9" name="圆角矩形 8"/>
            <p:cNvSpPr/>
            <p:nvPr/>
          </p:nvSpPr>
          <p:spPr>
            <a:xfrm>
              <a:off x="4626843" y="4248267"/>
              <a:ext cx="527455" cy="817849"/>
            </a:xfrm>
            <a:prstGeom prst="roundRect">
              <a:avLst/>
            </a:prstGeom>
            <a:solidFill>
              <a:srgbClr val="58B6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Dreaming Outloud Pro" panose="03050502040302030504" pitchFamily="66" charset="0"/>
                  <a:cs typeface="Dreaming Outloud Pro" panose="03050502040302030504" pitchFamily="66" charset="0"/>
                </a:rPr>
                <a:t>gen</a:t>
              </a:r>
            </a:p>
            <a:p>
              <a:pPr algn="ctr"/>
              <a:r>
                <a:rPr kumimoji="1" lang="en-US" altLang="zh-CN" sz="1400" dirty="0">
                  <a:latin typeface="Dreaming Outloud Pro" panose="03050502040302030504" pitchFamily="66" charset="0"/>
                  <a:cs typeface="Dreaming Outloud Pro" panose="03050502040302030504" pitchFamily="66" charset="0"/>
                </a:rPr>
                <a:t>key</a:t>
              </a:r>
              <a:endParaRPr kumimoji="1" lang="zh-CN" altLang="en-US" sz="1400" dirty="0">
                <a:latin typeface="Dreaming Outloud Pro" panose="03050502040302030504" pitchFamily="66" charset="0"/>
                <a:cs typeface="Dreaming Outloud Pro" panose="03050502040302030504" pitchFamily="66" charset="0"/>
              </a:endParaRPr>
            </a:p>
          </p:txBody>
        </p:sp>
        <p:cxnSp>
          <p:nvCxnSpPr>
            <p:cNvPr id="10" name="直线箭头连接符 9"/>
            <p:cNvCxnSpPr>
              <a:stCxn id="8" idx="3"/>
              <a:endCxn id="13" idx="1"/>
            </p:cNvCxnSpPr>
            <p:nvPr/>
          </p:nvCxnSpPr>
          <p:spPr>
            <a:xfrm flipV="1">
              <a:off x="2608839" y="4657192"/>
              <a:ext cx="254099" cy="1"/>
            </a:xfrm>
            <a:prstGeom prst="straightConnector1">
              <a:avLst/>
            </a:prstGeom>
            <a:ln w="19050">
              <a:solidFill>
                <a:srgbClr val="95BAC4"/>
              </a:solidFill>
              <a:prstDash val="solid"/>
              <a:tailEnd type="arrow" w="med" len="med"/>
            </a:ln>
          </p:spPr>
          <p:style>
            <a:lnRef idx="1">
              <a:schemeClr val="accent1"/>
            </a:lnRef>
            <a:fillRef idx="0">
              <a:schemeClr val="accent1"/>
            </a:fillRef>
            <a:effectRef idx="0">
              <a:schemeClr val="accent1"/>
            </a:effectRef>
            <a:fontRef idx="minor">
              <a:schemeClr val="tx1"/>
            </a:fontRef>
          </p:style>
        </p:cxnSp>
        <p:sp>
          <p:nvSpPr>
            <p:cNvPr id="11" name="菱形 10"/>
            <p:cNvSpPr/>
            <p:nvPr/>
          </p:nvSpPr>
          <p:spPr>
            <a:xfrm>
              <a:off x="5352644" y="4248266"/>
              <a:ext cx="1323665" cy="817849"/>
            </a:xfrm>
            <a:prstGeom prst="diamond">
              <a:avLst/>
            </a:prstGeom>
            <a:solidFill>
              <a:srgbClr val="349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Dreaming Outloud Pro" panose="03050502040302030504" pitchFamily="66" charset="0"/>
                  <a:cs typeface="Dreaming Outloud Pro" panose="03050502040302030504" pitchFamily="66" charset="0"/>
                </a:rPr>
                <a:t>Cache</a:t>
              </a:r>
            </a:p>
            <a:p>
              <a:pPr algn="ctr"/>
              <a:r>
                <a:rPr kumimoji="1" lang="en-US" altLang="zh-CN" sz="1400" dirty="0">
                  <a:latin typeface="Dreaming Outloud Pro" panose="03050502040302030504" pitchFamily="66" charset="0"/>
                  <a:cs typeface="Dreaming Outloud Pro" panose="03050502040302030504" pitchFamily="66" charset="0"/>
                </a:rPr>
                <a:t>Hit ?</a:t>
              </a:r>
              <a:endParaRPr kumimoji="1" lang="zh-CN" altLang="en-US" sz="1400" dirty="0">
                <a:latin typeface="Dreaming Outloud Pro" panose="03050502040302030504" pitchFamily="66" charset="0"/>
                <a:cs typeface="Dreaming Outloud Pro" panose="03050502040302030504" pitchFamily="66" charset="0"/>
              </a:endParaRPr>
            </a:p>
          </p:txBody>
        </p:sp>
        <p:cxnSp>
          <p:nvCxnSpPr>
            <p:cNvPr id="12" name="直线箭头连接符 11"/>
            <p:cNvCxnSpPr>
              <a:stCxn id="9" idx="3"/>
              <a:endCxn id="11" idx="1"/>
            </p:cNvCxnSpPr>
            <p:nvPr/>
          </p:nvCxnSpPr>
          <p:spPr>
            <a:xfrm flipV="1">
              <a:off x="5154298" y="4657191"/>
              <a:ext cx="198346" cy="1"/>
            </a:xfrm>
            <a:prstGeom prst="straightConnector1">
              <a:avLst/>
            </a:prstGeom>
            <a:ln w="19050">
              <a:solidFill>
                <a:srgbClr val="95BAC4"/>
              </a:solidFill>
              <a:prstDash val="solid"/>
              <a:tailEnd type="arrow" w="med" len="med"/>
            </a:ln>
          </p:spPr>
          <p:style>
            <a:lnRef idx="1">
              <a:schemeClr val="accent1"/>
            </a:lnRef>
            <a:fillRef idx="0">
              <a:schemeClr val="accent1"/>
            </a:fillRef>
            <a:effectRef idx="0">
              <a:schemeClr val="accent1"/>
            </a:effectRef>
            <a:fontRef idx="minor">
              <a:schemeClr val="tx1"/>
            </a:fontRef>
          </p:style>
        </p:cxnSp>
        <p:sp>
          <p:nvSpPr>
            <p:cNvPr id="13" name="菱形 12"/>
            <p:cNvSpPr/>
            <p:nvPr/>
          </p:nvSpPr>
          <p:spPr>
            <a:xfrm>
              <a:off x="2862938" y="4248267"/>
              <a:ext cx="1462265" cy="817849"/>
            </a:xfrm>
            <a:prstGeom prst="diamond">
              <a:avLst/>
            </a:prstGeom>
            <a:solidFill>
              <a:srgbClr val="349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Dreaming Outloud Pro" panose="03050502040302030504" pitchFamily="66" charset="0"/>
                  <a:cs typeface="Dreaming Outloud Pro" panose="03050502040302030504" pitchFamily="66" charset="0"/>
                </a:rPr>
                <a:t>configs &gt; 1 ?</a:t>
              </a:r>
              <a:endParaRPr kumimoji="1" lang="zh-CN" altLang="en-US" sz="1400" dirty="0">
                <a:latin typeface="Dreaming Outloud Pro" panose="03050502040302030504" pitchFamily="66" charset="0"/>
                <a:cs typeface="Dreaming Outloud Pro" panose="03050502040302030504" pitchFamily="66" charset="0"/>
              </a:endParaRPr>
            </a:p>
          </p:txBody>
        </p:sp>
        <p:cxnSp>
          <p:nvCxnSpPr>
            <p:cNvPr id="22" name="直线箭头连接符 21"/>
            <p:cNvCxnSpPr>
              <a:stCxn id="13" idx="3"/>
              <a:endCxn id="9" idx="1"/>
            </p:cNvCxnSpPr>
            <p:nvPr/>
          </p:nvCxnSpPr>
          <p:spPr>
            <a:xfrm>
              <a:off x="4325203" y="4657192"/>
              <a:ext cx="301640" cy="0"/>
            </a:xfrm>
            <a:prstGeom prst="straightConnector1">
              <a:avLst/>
            </a:prstGeom>
            <a:ln w="19050">
              <a:solidFill>
                <a:srgbClr val="95BAC4"/>
              </a:solidFill>
              <a:prstDash val="solid"/>
              <a:tailEnd type="arrow" w="med" len="med"/>
            </a:ln>
          </p:spPr>
          <p:style>
            <a:lnRef idx="1">
              <a:schemeClr val="accent1"/>
            </a:lnRef>
            <a:fillRef idx="0">
              <a:schemeClr val="accent1"/>
            </a:fillRef>
            <a:effectRef idx="0">
              <a:schemeClr val="accent1"/>
            </a:effectRef>
            <a:fontRef idx="minor">
              <a:schemeClr val="tx1"/>
            </a:fontRef>
          </p:style>
        </p:cxnSp>
        <p:sp>
          <p:nvSpPr>
            <p:cNvPr id="23" name="十二角星 22"/>
            <p:cNvSpPr/>
            <p:nvPr/>
          </p:nvSpPr>
          <p:spPr>
            <a:xfrm>
              <a:off x="10181586" y="4131832"/>
              <a:ext cx="1050708" cy="1050708"/>
            </a:xfrm>
            <a:prstGeom prst="star1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Dreaming Outloud Pro" panose="03050502040302030504" pitchFamily="66" charset="0"/>
                  <a:cs typeface="Dreaming Outloud Pro" panose="03050502040302030504" pitchFamily="66" charset="0"/>
                </a:rPr>
                <a:t>RUN!</a:t>
              </a:r>
              <a:endParaRPr kumimoji="1" lang="zh-CN" altLang="en-US" sz="1400" dirty="0">
                <a:latin typeface="Dreaming Outloud Pro" panose="03050502040302030504" pitchFamily="66" charset="0"/>
                <a:cs typeface="Dreaming Outloud Pro" panose="03050502040302030504" pitchFamily="66" charset="0"/>
              </a:endParaRPr>
            </a:p>
          </p:txBody>
        </p:sp>
        <p:sp>
          <p:nvSpPr>
            <p:cNvPr id="24" name="文本框 23"/>
            <p:cNvSpPr txBox="1"/>
            <p:nvPr/>
          </p:nvSpPr>
          <p:spPr>
            <a:xfrm>
              <a:off x="4287977" y="4364692"/>
              <a:ext cx="374694" cy="307777"/>
            </a:xfrm>
            <a:prstGeom prst="rect">
              <a:avLst/>
            </a:prstGeom>
            <a:noFill/>
          </p:spPr>
          <p:txBody>
            <a:bodyPr wrap="square">
              <a:spAutoFit/>
            </a:bodyPr>
            <a:lstStyle/>
            <a:p>
              <a:r>
                <a:rPr lang="zh-CN" altLang="en-US" sz="1400" dirty="0">
                  <a:effectLst/>
                  <a:latin typeface="Dreaming Outloud Pro" panose="03050502040302030504" pitchFamily="66" charset="0"/>
                  <a:cs typeface="Dreaming Outloud Pro" panose="03050502040302030504" pitchFamily="66" charset="0"/>
                </a:rPr>
                <a:t>✅</a:t>
              </a:r>
            </a:p>
          </p:txBody>
        </p:sp>
        <p:sp>
          <p:nvSpPr>
            <p:cNvPr id="25" name="文本框 24"/>
            <p:cNvSpPr txBox="1"/>
            <p:nvPr/>
          </p:nvSpPr>
          <p:spPr>
            <a:xfrm>
              <a:off x="3292431" y="5066115"/>
              <a:ext cx="287770" cy="307777"/>
            </a:xfrm>
            <a:prstGeom prst="rect">
              <a:avLst/>
            </a:prstGeom>
            <a:noFill/>
          </p:spPr>
          <p:txBody>
            <a:bodyPr wrap="square">
              <a:spAutoFit/>
            </a:bodyPr>
            <a:lstStyle/>
            <a:p>
              <a:r>
                <a:rPr lang="en-US" altLang="zh-CN" sz="1400" dirty="0">
                  <a:latin typeface="Dreaming Outloud Pro" panose="03050502040302030504" pitchFamily="66" charset="0"/>
                  <a:cs typeface="Dreaming Outloud Pro" panose="03050502040302030504" pitchFamily="66" charset="0"/>
                </a:rPr>
                <a:t>❌</a:t>
              </a:r>
              <a:endParaRPr lang="zh-CN" altLang="en-US" sz="1400" dirty="0">
                <a:effectLst/>
                <a:latin typeface="Dreaming Outloud Pro" panose="03050502040302030504" pitchFamily="66" charset="0"/>
                <a:cs typeface="Dreaming Outloud Pro" panose="03050502040302030504" pitchFamily="66" charset="0"/>
              </a:endParaRPr>
            </a:p>
          </p:txBody>
        </p:sp>
        <p:cxnSp>
          <p:nvCxnSpPr>
            <p:cNvPr id="26" name="肘形连接符 25"/>
            <p:cNvCxnSpPr>
              <a:stCxn id="13" idx="2"/>
              <a:endCxn id="27" idx="1"/>
            </p:cNvCxnSpPr>
            <p:nvPr/>
          </p:nvCxnSpPr>
          <p:spPr>
            <a:xfrm rot="5400000" flipH="1" flipV="1">
              <a:off x="6052428" y="2198832"/>
              <a:ext cx="408926" cy="5325641"/>
            </a:xfrm>
            <a:prstGeom prst="bentConnector4">
              <a:avLst>
                <a:gd name="adj1" fmla="val -67015"/>
                <a:gd name="adj2" fmla="val 96109"/>
              </a:avLst>
            </a:prstGeom>
            <a:ln w="19050">
              <a:solidFill>
                <a:srgbClr val="95BAC4"/>
              </a:solidFill>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8919712" y="4248265"/>
              <a:ext cx="764129" cy="817849"/>
            </a:xfrm>
            <a:prstGeom prst="roundRect">
              <a:avLst/>
            </a:prstGeom>
            <a:solidFill>
              <a:srgbClr val="58B6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Dreaming Outloud Pro" panose="03050502040302030504" pitchFamily="66" charset="0"/>
                  <a:cs typeface="Dreaming Outloud Pro" panose="03050502040302030504" pitchFamily="66" charset="0"/>
                </a:rPr>
                <a:t>get</a:t>
              </a:r>
            </a:p>
            <a:p>
              <a:pPr algn="ctr"/>
              <a:r>
                <a:rPr kumimoji="1" lang="en-US" altLang="zh-CN" sz="1400" dirty="0">
                  <a:latin typeface="Dreaming Outloud Pro" panose="03050502040302030504" pitchFamily="66" charset="0"/>
                  <a:cs typeface="Dreaming Outloud Pro" panose="03050502040302030504" pitchFamily="66" charset="0"/>
                </a:rPr>
                <a:t>config</a:t>
              </a:r>
              <a:endParaRPr kumimoji="1" lang="zh-CN" altLang="en-US" sz="1400" dirty="0">
                <a:latin typeface="Dreaming Outloud Pro" panose="03050502040302030504" pitchFamily="66" charset="0"/>
                <a:cs typeface="Dreaming Outloud Pro" panose="03050502040302030504" pitchFamily="66" charset="0"/>
              </a:endParaRPr>
            </a:p>
          </p:txBody>
        </p:sp>
        <p:cxnSp>
          <p:nvCxnSpPr>
            <p:cNvPr id="28" name="肘形连接符 27"/>
            <p:cNvCxnSpPr>
              <a:stCxn id="11" idx="2"/>
              <a:endCxn id="27" idx="1"/>
            </p:cNvCxnSpPr>
            <p:nvPr/>
          </p:nvCxnSpPr>
          <p:spPr>
            <a:xfrm rot="5400000" flipH="1" flipV="1">
              <a:off x="7262631" y="3409035"/>
              <a:ext cx="408925" cy="2905235"/>
            </a:xfrm>
            <a:prstGeom prst="bentConnector4">
              <a:avLst>
                <a:gd name="adj1" fmla="val -67014"/>
                <a:gd name="adj2" fmla="val 92864"/>
              </a:avLst>
            </a:prstGeom>
            <a:ln w="19050">
              <a:solidFill>
                <a:srgbClr val="95BAC4"/>
              </a:solidFill>
              <a:tailEnd type="arrow"/>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685141" y="5066115"/>
              <a:ext cx="374694" cy="307777"/>
            </a:xfrm>
            <a:prstGeom prst="rect">
              <a:avLst/>
            </a:prstGeom>
            <a:noFill/>
          </p:spPr>
          <p:txBody>
            <a:bodyPr wrap="square">
              <a:spAutoFit/>
            </a:bodyPr>
            <a:lstStyle/>
            <a:p>
              <a:r>
                <a:rPr lang="zh-CN" altLang="en-US" sz="1400" dirty="0">
                  <a:effectLst/>
                  <a:latin typeface="Dreaming Outloud Pro" panose="03050502040302030504" pitchFamily="66" charset="0"/>
                  <a:cs typeface="Dreaming Outloud Pro" panose="03050502040302030504" pitchFamily="66" charset="0"/>
                </a:rPr>
                <a:t>✅</a:t>
              </a:r>
            </a:p>
          </p:txBody>
        </p:sp>
        <p:cxnSp>
          <p:nvCxnSpPr>
            <p:cNvPr id="30" name="直线箭头连接符 29"/>
            <p:cNvCxnSpPr>
              <a:stCxn id="11" idx="3"/>
              <a:endCxn id="31" idx="1"/>
            </p:cNvCxnSpPr>
            <p:nvPr/>
          </p:nvCxnSpPr>
          <p:spPr>
            <a:xfrm flipV="1">
              <a:off x="6676309" y="4651921"/>
              <a:ext cx="241556" cy="5270"/>
            </a:xfrm>
            <a:prstGeom prst="straightConnector1">
              <a:avLst/>
            </a:prstGeom>
            <a:ln w="19050">
              <a:solidFill>
                <a:srgbClr val="95BAC4"/>
              </a:solidFill>
              <a:prstDash val="solid"/>
              <a:tailEnd type="arrow" w="med" len="med"/>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6917865" y="4242996"/>
              <a:ext cx="706910" cy="817849"/>
            </a:xfrm>
            <a:prstGeom prst="roundRect">
              <a:avLst/>
            </a:prstGeom>
            <a:solidFill>
              <a:srgbClr val="58B6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Dreaming Outloud Pro" panose="03050502040302030504" pitchFamily="66" charset="0"/>
                  <a:cs typeface="Dreaming Outloud Pro" panose="03050502040302030504" pitchFamily="66" charset="0"/>
                </a:rPr>
                <a:t>prune</a:t>
              </a:r>
              <a:endParaRPr kumimoji="1" lang="zh-CN" altLang="en-US" sz="1400" dirty="0">
                <a:latin typeface="Dreaming Outloud Pro" panose="03050502040302030504" pitchFamily="66" charset="0"/>
                <a:cs typeface="Dreaming Outloud Pro" panose="03050502040302030504" pitchFamily="66" charset="0"/>
              </a:endParaRPr>
            </a:p>
          </p:txBody>
        </p:sp>
        <p:sp>
          <p:nvSpPr>
            <p:cNvPr id="32" name="圆角矩形 31"/>
            <p:cNvSpPr/>
            <p:nvPr/>
          </p:nvSpPr>
          <p:spPr>
            <a:xfrm>
              <a:off x="7818807" y="4246509"/>
              <a:ext cx="706910" cy="817849"/>
            </a:xfrm>
            <a:prstGeom prst="roundRect">
              <a:avLst/>
            </a:prstGeom>
            <a:solidFill>
              <a:srgbClr val="58B6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Dreaming Outloud Pro" panose="03050502040302030504" pitchFamily="66" charset="0"/>
                  <a:cs typeface="Dreaming Outloud Pro" panose="03050502040302030504" pitchFamily="66" charset="0"/>
                </a:rPr>
                <a:t>tune</a:t>
              </a:r>
              <a:endParaRPr kumimoji="1" lang="zh-CN" altLang="en-US" sz="1400" dirty="0">
                <a:latin typeface="Dreaming Outloud Pro" panose="03050502040302030504" pitchFamily="66" charset="0"/>
                <a:cs typeface="Dreaming Outloud Pro" panose="03050502040302030504" pitchFamily="66" charset="0"/>
              </a:endParaRPr>
            </a:p>
          </p:txBody>
        </p:sp>
        <p:cxnSp>
          <p:nvCxnSpPr>
            <p:cNvPr id="33" name="直线箭头连接符 32"/>
            <p:cNvCxnSpPr>
              <a:stCxn id="31" idx="3"/>
              <a:endCxn id="32" idx="1"/>
            </p:cNvCxnSpPr>
            <p:nvPr/>
          </p:nvCxnSpPr>
          <p:spPr>
            <a:xfrm>
              <a:off x="7624775" y="4651921"/>
              <a:ext cx="194032" cy="3513"/>
            </a:xfrm>
            <a:prstGeom prst="straightConnector1">
              <a:avLst/>
            </a:prstGeom>
            <a:ln w="19050">
              <a:solidFill>
                <a:srgbClr val="95BAC4"/>
              </a:solidFill>
              <a:prstDash val="solid"/>
              <a:tailEnd type="arrow"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32" idx="3"/>
              <a:endCxn id="27" idx="1"/>
            </p:cNvCxnSpPr>
            <p:nvPr/>
          </p:nvCxnSpPr>
          <p:spPr>
            <a:xfrm>
              <a:off x="8525717" y="4655434"/>
              <a:ext cx="393995" cy="1756"/>
            </a:xfrm>
            <a:prstGeom prst="straightConnector1">
              <a:avLst/>
            </a:prstGeom>
            <a:ln w="19050">
              <a:solidFill>
                <a:srgbClr val="95BAC4"/>
              </a:solidFill>
              <a:prstDash val="soli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stCxn id="27" idx="3"/>
              <a:endCxn id="23" idx="7"/>
            </p:cNvCxnSpPr>
            <p:nvPr/>
          </p:nvCxnSpPr>
          <p:spPr>
            <a:xfrm flipV="1">
              <a:off x="9683841" y="4657186"/>
              <a:ext cx="497745" cy="4"/>
            </a:xfrm>
            <a:prstGeom prst="straightConnector1">
              <a:avLst/>
            </a:prstGeom>
            <a:ln w="19050">
              <a:solidFill>
                <a:srgbClr val="95BAC4"/>
              </a:solidFill>
              <a:prstDash val="solid"/>
              <a:tailEnd type="arrow" w="med" len="me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678579" y="4302217"/>
            <a:ext cx="287770" cy="307777"/>
          </a:xfrm>
          <a:prstGeom prst="rect">
            <a:avLst/>
          </a:prstGeom>
          <a:noFill/>
        </p:spPr>
        <p:txBody>
          <a:bodyPr wrap="square">
            <a:spAutoFit/>
          </a:bodyPr>
          <a:lstStyle/>
          <a:p>
            <a:r>
              <a:rPr lang="en-US" altLang="zh-CN" sz="1400" dirty="0">
                <a:latin typeface="Dreaming Outloud Pro" panose="03050502040302030504" pitchFamily="66" charset="0"/>
                <a:cs typeface="Dreaming Outloud Pro" panose="03050502040302030504" pitchFamily="66" charset="0"/>
              </a:rPr>
              <a:t>❌</a:t>
            </a:r>
            <a:endParaRPr lang="zh-CN" altLang="en-US" sz="1400" dirty="0">
              <a:effectLst/>
              <a:latin typeface="Dreaming Outloud Pro" panose="03050502040302030504" pitchFamily="66" charset="0"/>
              <a:cs typeface="Dreaming Outloud Pro" panose="03050502040302030504" pitchFamily="66"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p:txBody>
          <a:bodyPr>
            <a:normAutofit fontScale="92500" lnSpcReduction="10000"/>
          </a:bodyPr>
          <a:lstStyle/>
          <a:p>
            <a:r>
              <a:rPr kumimoji="1" lang="en-US" altLang="zh-CN" dirty="0"/>
              <a:t>Triton</a:t>
            </a:r>
            <a:r>
              <a:rPr kumimoji="1" lang="zh-CN" altLang="en-US" dirty="0"/>
              <a:t> 运行时</a:t>
            </a:r>
          </a:p>
        </p:txBody>
      </p:sp>
      <p:sp>
        <p:nvSpPr>
          <p:cNvPr id="2" name="内容占位符 2"/>
          <p:cNvSpPr txBox="1"/>
          <p:nvPr/>
        </p:nvSpPr>
        <p:spPr>
          <a:xfrm>
            <a:off x="666750" y="1155606"/>
            <a:ext cx="10515600" cy="5230906"/>
          </a:xfr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en-US" altLang="zh-CN" sz="2400"/>
              <a:t>Heuristics</a:t>
            </a:r>
          </a:p>
          <a:p>
            <a:pPr lvl="1"/>
            <a:r>
              <a:rPr kumimoji="1" lang="zh-CN" altLang="en-US" sz="2000"/>
              <a:t>给定所需配置参数，以及启发式的计算表达式</a:t>
            </a:r>
            <a:endParaRPr kumimoji="1" lang="en-US" altLang="zh-CN" sz="2000"/>
          </a:p>
          <a:p>
            <a:pPr lvl="1"/>
            <a:r>
              <a:rPr kumimoji="1" lang="zh-CN" altLang="en-US" sz="2000"/>
              <a:t>可使用运行时传入参数进行计算</a:t>
            </a:r>
            <a:endParaRPr kumimoji="1" lang="en-US" altLang="zh-CN" sz="2000"/>
          </a:p>
          <a:p>
            <a:pPr lvl="1"/>
            <a:r>
              <a:rPr kumimoji="1" lang="zh-CN" altLang="en-US" sz="2000"/>
              <a:t>当</a:t>
            </a:r>
            <a:r>
              <a:rPr kumimoji="1" lang="en-US" altLang="zh-CN" sz="2000"/>
              <a:t>heuristics</a:t>
            </a:r>
            <a:r>
              <a:rPr kumimoji="1" lang="zh-CN" altLang="en-US" sz="2000"/>
              <a:t>装饰在</a:t>
            </a:r>
            <a:r>
              <a:rPr kumimoji="1" lang="en-US" altLang="zh-CN" sz="2000"/>
              <a:t>autotune</a:t>
            </a:r>
            <a:r>
              <a:rPr kumimoji="1" lang="zh-CN" altLang="en-US" sz="2000"/>
              <a:t>内层，也可以使用调优所得参数进行计算</a:t>
            </a:r>
            <a:endParaRPr kumimoji="1" lang="en-US" altLang="zh-CN" sz="2000"/>
          </a:p>
          <a:p>
            <a:pPr lvl="1"/>
            <a:endParaRPr kumimoji="1" lang="en-US" altLang="zh-CN" sz="2000"/>
          </a:p>
          <a:p>
            <a:pPr lvl="1"/>
            <a:r>
              <a:rPr kumimoji="1" lang="en-US" altLang="zh-CN" sz="2000"/>
              <a:t>values</a:t>
            </a:r>
            <a:r>
              <a:rPr kumimoji="1" lang="zh-CN" altLang="en-US" sz="2000"/>
              <a:t>为字典形式，</a:t>
            </a:r>
            <a:r>
              <a:rPr kumimoji="1" lang="en-US" altLang="zh-CN" sz="2000"/>
              <a:t>key</a:t>
            </a:r>
            <a:r>
              <a:rPr kumimoji="1" lang="zh-CN" altLang="en-US" sz="2000"/>
              <a:t>为参数名，</a:t>
            </a:r>
            <a:r>
              <a:rPr kumimoji="1" lang="en-US" altLang="zh-CN" sz="2000"/>
              <a:t>value</a:t>
            </a:r>
            <a:r>
              <a:rPr kumimoji="1" lang="zh-CN" altLang="en-US" sz="2000"/>
              <a:t>为可调用的表达式</a:t>
            </a:r>
            <a:endParaRPr kumimoji="1" lang="en-US" altLang="zh-CN" sz="2000"/>
          </a:p>
          <a:p>
            <a:pPr lvl="1"/>
            <a:r>
              <a:rPr kumimoji="1" lang="zh-CN" altLang="en-US" sz="2000"/>
              <a:t>在调参开销过大的场景下，可以使用启发式方法迅速获得参数</a:t>
            </a:r>
            <a:endParaRPr kumimoji="1" lang="zh-CN" altLang="en-US" sz="2000" dirty="0"/>
          </a:p>
        </p:txBody>
      </p:sp>
      <p:graphicFrame>
        <p:nvGraphicFramePr>
          <p:cNvPr id="3" name="对象 2"/>
          <p:cNvGraphicFramePr>
            <a:graphicFrameLocks noChangeAspect="1"/>
          </p:cNvGraphicFramePr>
          <p:nvPr/>
        </p:nvGraphicFramePr>
        <p:xfrm>
          <a:off x="1517650" y="3997452"/>
          <a:ext cx="9144000" cy="1600200"/>
        </p:xfrm>
        <a:graphic>
          <a:graphicData uri="http://schemas.openxmlformats.org/presentationml/2006/ole">
            <mc:AlternateContent xmlns:mc="http://schemas.openxmlformats.org/markup-compatibility/2006">
              <mc:Choice xmlns:v="urn:schemas-microsoft-com:vml" Requires="v">
                <p:oleObj name="文档" r:id="rId2" imgW="9135110" imgH="1591310" progId="Word.Document.12">
                  <p:embed/>
                </p:oleObj>
              </mc:Choice>
              <mc:Fallback>
                <p:oleObj name="文档" r:id="rId2" imgW="9135110" imgH="1591310" progId="Word.Document.12">
                  <p:embed/>
                  <p:pic>
                    <p:nvPicPr>
                      <p:cNvPr id="0" name="对象 3"/>
                      <p:cNvPicPr/>
                      <p:nvPr/>
                    </p:nvPicPr>
                    <p:blipFill>
                      <a:blip r:embed="rId3"/>
                      <a:stretch>
                        <a:fillRect/>
                      </a:stretch>
                    </p:blipFill>
                    <p:spPr>
                      <a:xfrm>
                        <a:off x="1517650" y="3997452"/>
                        <a:ext cx="9144000" cy="160020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p:cNvSpPr txBox="1"/>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indent="0">
              <a:buNone/>
            </a:pPr>
            <a:r>
              <a:rPr lang="en-US" dirty="0" err="1">
                <a:solidFill>
                  <a:srgbClr val="0070C0"/>
                </a:solidFill>
              </a:rPr>
              <a:t>Triton</a:t>
            </a:r>
            <a:r>
              <a:rPr lang="zh-CN" altLang="en-US" dirty="0" err="1">
                <a:solidFill>
                  <a:srgbClr val="0070C0"/>
                </a:solidFill>
              </a:rPr>
              <a:t> </a:t>
            </a:r>
            <a:r>
              <a:rPr lang="en-US" dirty="0" err="1">
                <a:solidFill>
                  <a:srgbClr val="0070C0"/>
                </a:solidFill>
              </a:rPr>
              <a:t>概述</a:t>
            </a:r>
            <a:endParaRPr lang="en-US" dirty="0">
              <a:solidFill>
                <a:srgbClr val="0070C0"/>
              </a:solidFill>
            </a:endParaRPr>
          </a:p>
        </p:txBody>
      </p:sp>
      <p:sp>
        <p:nvSpPr>
          <p:cNvPr id="3" name="文本框 2"/>
          <p:cNvSpPr txBox="1"/>
          <p:nvPr/>
        </p:nvSpPr>
        <p:spPr>
          <a:xfrm>
            <a:off x="3849408" y="1365267"/>
            <a:ext cx="6634442" cy="1477328"/>
          </a:xfrm>
          <a:prstGeom prst="rect">
            <a:avLst/>
          </a:prstGeom>
          <a:noFill/>
        </p:spPr>
        <p:txBody>
          <a:bodyPr wrap="square">
            <a:spAutoFit/>
          </a:bodyPr>
          <a:lstStyle/>
          <a:p>
            <a:r>
              <a:rPr lang="en-GB" altLang="zh-CN" b="0" i="0" strike="noStrike" dirty="0">
                <a:solidFill>
                  <a:srgbClr val="20B5C2"/>
                </a:solidFill>
                <a:effectLst/>
                <a:highlight>
                  <a:srgbClr val="FCFCFC"/>
                </a:highlight>
                <a:latin typeface="微软雅黑" panose="020B0503020204020204" pitchFamily="34" charset="-122"/>
                <a:ea typeface="微软雅黑" panose="020B0503020204020204" pitchFamily="34" charset="-122"/>
              </a:rPr>
              <a:t>Triton</a:t>
            </a:r>
            <a:r>
              <a:rPr lang="zh-CN" altLang="en-US" b="0" i="0" strike="noStrike" dirty="0">
                <a:solidFill>
                  <a:srgbClr val="2980B9"/>
                </a:solidFill>
                <a:effectLst/>
                <a:highlight>
                  <a:srgbClr val="FCFCFC"/>
                </a:highlight>
                <a:latin typeface="微软雅黑" panose="020B0503020204020204" pitchFamily="34" charset="-122"/>
                <a:ea typeface="微软雅黑" panose="020B0503020204020204" pitchFamily="34" charset="-122"/>
              </a:rPr>
              <a:t> </a:t>
            </a:r>
            <a:r>
              <a:rPr lang="zh-CN" altLang="en-US" dirty="0">
                <a:solidFill>
                  <a:srgbClr val="404040"/>
                </a:solidFill>
                <a:highlight>
                  <a:srgbClr val="FCFCFC"/>
                </a:highlight>
                <a:latin typeface="微软雅黑" panose="020B0503020204020204" pitchFamily="34" charset="-122"/>
                <a:ea typeface="微软雅黑" panose="020B0503020204020204" pitchFamily="34" charset="-122"/>
              </a:rPr>
              <a:t>是一门为并行编程而诞生的</a:t>
            </a:r>
            <a:r>
              <a:rPr lang="zh-CN" altLang="en-US" b="1" dirty="0">
                <a:solidFill>
                  <a:srgbClr val="C00000"/>
                </a:solidFill>
                <a:highlight>
                  <a:srgbClr val="FCFCFC"/>
                </a:highlight>
                <a:latin typeface="微软雅黑" panose="020B0503020204020204" pitchFamily="34" charset="-122"/>
                <a:ea typeface="微软雅黑" panose="020B0503020204020204" pitchFamily="34" charset="-122"/>
              </a:rPr>
              <a:t>语言</a:t>
            </a:r>
            <a:r>
              <a:rPr lang="zh-CN" altLang="en-US" dirty="0">
                <a:solidFill>
                  <a:srgbClr val="404040"/>
                </a:solidFill>
                <a:highlight>
                  <a:srgbClr val="FCFCFC"/>
                </a:highlight>
                <a:latin typeface="微软雅黑" panose="020B0503020204020204" pitchFamily="34" charset="-122"/>
                <a:ea typeface="微软雅黑" panose="020B0503020204020204" pitchFamily="34" charset="-122"/>
              </a:rPr>
              <a:t>，同时也是一个</a:t>
            </a:r>
            <a:r>
              <a:rPr lang="zh-CN" altLang="en-US" b="1" dirty="0">
                <a:solidFill>
                  <a:srgbClr val="C00000"/>
                </a:solidFill>
                <a:highlight>
                  <a:srgbClr val="FCFCFC"/>
                </a:highlight>
                <a:latin typeface="微软雅黑" panose="020B0503020204020204" pitchFamily="34" charset="-122"/>
                <a:ea typeface="微软雅黑" panose="020B0503020204020204" pitchFamily="34" charset="-122"/>
              </a:rPr>
              <a:t>编译器</a:t>
            </a:r>
            <a:r>
              <a:rPr lang="zh-CN" altLang="en-US" dirty="0">
                <a:solidFill>
                  <a:srgbClr val="404040"/>
                </a:solidFill>
                <a:highlight>
                  <a:srgbClr val="FCFCFC"/>
                </a:highlight>
                <a:latin typeface="微软雅黑" panose="020B0503020204020204" pitchFamily="34" charset="-122"/>
                <a:ea typeface="微软雅黑" panose="020B0503020204020204" pitchFamily="34" charset="-122"/>
              </a:rPr>
              <a:t>，</a:t>
            </a:r>
            <a:r>
              <a:rPr lang="en-GB" altLang="zh-CN" dirty="0">
                <a:solidFill>
                  <a:srgbClr val="404040"/>
                </a:solidFill>
                <a:highlight>
                  <a:srgbClr val="FCFCFC"/>
                </a:highlight>
                <a:latin typeface="微软雅黑" panose="020B0503020204020204" pitchFamily="34" charset="-122"/>
                <a:ea typeface="微软雅黑" panose="020B0503020204020204" pitchFamily="34" charset="-122"/>
              </a:rPr>
              <a:t>triton </a:t>
            </a:r>
            <a:r>
              <a:rPr lang="zh-CN" altLang="en-US" dirty="0">
                <a:solidFill>
                  <a:srgbClr val="404040"/>
                </a:solidFill>
                <a:highlight>
                  <a:srgbClr val="FCFCFC"/>
                </a:highlight>
                <a:latin typeface="微软雅黑" panose="020B0503020204020204" pitchFamily="34" charset="-122"/>
                <a:ea typeface="微软雅黑" panose="020B0503020204020204" pitchFamily="34" charset="-122"/>
              </a:rPr>
              <a:t>旨在提供以 </a:t>
            </a:r>
            <a:r>
              <a:rPr lang="en-GB" altLang="zh-CN" dirty="0">
                <a:solidFill>
                  <a:srgbClr val="404040"/>
                </a:solidFill>
                <a:highlight>
                  <a:srgbClr val="FCFCFC"/>
                </a:highlight>
                <a:latin typeface="微软雅黑" panose="020B0503020204020204" pitchFamily="34" charset="-122"/>
                <a:ea typeface="微软雅黑" panose="020B0503020204020204" pitchFamily="34" charset="-122"/>
              </a:rPr>
              <a:t>python </a:t>
            </a:r>
            <a:r>
              <a:rPr lang="zh-CN" altLang="en-US" dirty="0">
                <a:solidFill>
                  <a:srgbClr val="404040"/>
                </a:solidFill>
                <a:highlight>
                  <a:srgbClr val="FCFCFC"/>
                </a:highlight>
                <a:latin typeface="微软雅黑" panose="020B0503020204020204" pitchFamily="34" charset="-122"/>
                <a:ea typeface="微软雅黑" panose="020B0503020204020204" pitchFamily="34" charset="-122"/>
              </a:rPr>
              <a:t>为基础的编程环境，以高效编写自定义的 </a:t>
            </a:r>
            <a:r>
              <a:rPr lang="en-GB" altLang="zh-CN" dirty="0">
                <a:solidFill>
                  <a:srgbClr val="404040"/>
                </a:solidFill>
                <a:highlight>
                  <a:srgbClr val="FCFCFC"/>
                </a:highlight>
                <a:latin typeface="微软雅黑" panose="020B0503020204020204" pitchFamily="34" charset="-122"/>
                <a:ea typeface="微软雅黑" panose="020B0503020204020204" pitchFamily="34" charset="-122"/>
              </a:rPr>
              <a:t>DNN </a:t>
            </a:r>
            <a:r>
              <a:rPr lang="zh-CN" altLang="en-US" dirty="0">
                <a:solidFill>
                  <a:srgbClr val="404040"/>
                </a:solidFill>
                <a:highlight>
                  <a:srgbClr val="FCFCFC"/>
                </a:highlight>
                <a:latin typeface="微软雅黑" panose="020B0503020204020204" pitchFamily="34" charset="-122"/>
                <a:ea typeface="微软雅黑" panose="020B0503020204020204" pitchFamily="34" charset="-122"/>
              </a:rPr>
              <a:t>计算 </a:t>
            </a:r>
            <a:r>
              <a:rPr lang="en-GB" altLang="zh-CN" dirty="0">
                <a:solidFill>
                  <a:srgbClr val="404040"/>
                </a:solidFill>
                <a:highlight>
                  <a:srgbClr val="FCFCFC"/>
                </a:highlight>
                <a:latin typeface="微软雅黑" panose="020B0503020204020204" pitchFamily="34" charset="-122"/>
                <a:ea typeface="微软雅黑" panose="020B0503020204020204" pitchFamily="34" charset="-122"/>
              </a:rPr>
              <a:t>kernel </a:t>
            </a:r>
            <a:r>
              <a:rPr lang="zh-CN" altLang="en-GB" dirty="0">
                <a:solidFill>
                  <a:srgbClr val="404040"/>
                </a:solidFill>
                <a:highlight>
                  <a:srgbClr val="FCFCFC"/>
                </a:highlight>
                <a:latin typeface="微软雅黑" panose="020B0503020204020204" pitchFamily="34" charset="-122"/>
                <a:ea typeface="微软雅黑" panose="020B0503020204020204" pitchFamily="34" charset="-122"/>
              </a:rPr>
              <a:t>，</a:t>
            </a:r>
            <a:r>
              <a:rPr lang="zh-CN" altLang="en-US" dirty="0">
                <a:solidFill>
                  <a:srgbClr val="404040"/>
                </a:solidFill>
                <a:highlight>
                  <a:srgbClr val="FCFCFC"/>
                </a:highlight>
                <a:latin typeface="微软雅黑" panose="020B0503020204020204" pitchFamily="34" charset="-122"/>
                <a:ea typeface="微软雅黑" panose="020B0503020204020204" pitchFamily="34" charset="-122"/>
              </a:rPr>
              <a:t>使其能在现代 </a:t>
            </a:r>
            <a:r>
              <a:rPr lang="en-GB" altLang="zh-CN" dirty="0">
                <a:solidFill>
                  <a:srgbClr val="404040"/>
                </a:solidFill>
                <a:highlight>
                  <a:srgbClr val="FCFCFC"/>
                </a:highlight>
                <a:latin typeface="微软雅黑" panose="020B0503020204020204" pitchFamily="34" charset="-122"/>
                <a:ea typeface="微软雅黑" panose="020B0503020204020204" pitchFamily="34" charset="-122"/>
              </a:rPr>
              <a:t>GPU </a:t>
            </a:r>
            <a:r>
              <a:rPr lang="zh-CN" altLang="en-US" dirty="0">
                <a:solidFill>
                  <a:srgbClr val="404040"/>
                </a:solidFill>
                <a:highlight>
                  <a:srgbClr val="FCFCFC"/>
                </a:highlight>
                <a:latin typeface="微软雅黑" panose="020B0503020204020204" pitchFamily="34" charset="-122"/>
                <a:ea typeface="微软雅黑" panose="020B0503020204020204" pitchFamily="34" charset="-122"/>
              </a:rPr>
              <a:t>硬件上以最大的吞吐运行</a:t>
            </a:r>
          </a:p>
          <a:p>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3"/>
          <a:srcRect r="831" b="10334"/>
          <a:stretch>
            <a:fillRect/>
          </a:stretch>
        </p:blipFill>
        <p:spPr>
          <a:xfrm>
            <a:off x="1510167" y="2703943"/>
            <a:ext cx="9646868" cy="3703006"/>
          </a:xfrm>
          <a:prstGeom prst="rect">
            <a:avLst/>
          </a:prstGeom>
        </p:spPr>
      </p:pic>
      <p:pic>
        <p:nvPicPr>
          <p:cNvPr id="5" name="图片 4"/>
          <p:cNvPicPr>
            <a:picLocks noChangeAspect="1"/>
          </p:cNvPicPr>
          <p:nvPr/>
        </p:nvPicPr>
        <p:blipFill>
          <a:blip r:embed="rId4"/>
          <a:stretch>
            <a:fillRect/>
          </a:stretch>
        </p:blipFill>
        <p:spPr>
          <a:xfrm>
            <a:off x="1126841" y="986972"/>
            <a:ext cx="1737383" cy="197627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CD8EA-ECC9-4D8A-5B69-5B65989FFCB0}"/>
            </a:ext>
          </a:extLst>
        </p:cNvPr>
        <p:cNvGrpSpPr/>
        <p:nvPr/>
      </p:nvGrpSpPr>
      <p:grpSpPr>
        <a:xfrm>
          <a:off x="0" y="0"/>
          <a:ext cx="0" cy="0"/>
          <a:chOff x="0" y="0"/>
          <a:chExt cx="0" cy="0"/>
        </a:xfrm>
      </p:grpSpPr>
      <p:sp>
        <p:nvSpPr>
          <p:cNvPr id="4" name="文本占位符 1">
            <a:extLst>
              <a:ext uri="{FF2B5EF4-FFF2-40B4-BE49-F238E27FC236}">
                <a16:creationId xmlns:a16="http://schemas.microsoft.com/office/drawing/2014/main" id="{CAF5CFB2-A4CD-CF15-C34C-F97381C97F30}"/>
              </a:ext>
            </a:extLst>
          </p:cNvPr>
          <p:cNvSpPr>
            <a:spLocks noGrp="1"/>
          </p:cNvSpPr>
          <p:nvPr>
            <p:ph type="body" sz="quarter" idx="10"/>
          </p:nvPr>
        </p:nvSpPr>
        <p:spPr/>
        <p:txBody>
          <a:bodyPr>
            <a:normAutofit fontScale="92500" lnSpcReduction="10000"/>
          </a:bodyPr>
          <a:lstStyle/>
          <a:p>
            <a:r>
              <a:rPr kumimoji="1" lang="en-US" altLang="zh-CN" dirty="0"/>
              <a:t>Triton</a:t>
            </a:r>
            <a:r>
              <a:rPr kumimoji="1" lang="zh-CN" altLang="en-US" dirty="0"/>
              <a:t> 运行时</a:t>
            </a:r>
          </a:p>
        </p:txBody>
      </p:sp>
      <p:pic>
        <p:nvPicPr>
          <p:cNvPr id="15" name="图片 14">
            <a:extLst>
              <a:ext uri="{FF2B5EF4-FFF2-40B4-BE49-F238E27FC236}">
                <a16:creationId xmlns:a16="http://schemas.microsoft.com/office/drawing/2014/main" id="{78822AFF-8F52-818F-206E-345F6DB8E967}"/>
              </a:ext>
            </a:extLst>
          </p:cNvPr>
          <p:cNvPicPr>
            <a:picLocks noChangeAspect="1"/>
          </p:cNvPicPr>
          <p:nvPr/>
        </p:nvPicPr>
        <p:blipFill>
          <a:blip r:embed="rId2"/>
          <a:stretch>
            <a:fillRect/>
          </a:stretch>
        </p:blipFill>
        <p:spPr>
          <a:xfrm>
            <a:off x="6441743" y="908050"/>
            <a:ext cx="5415295" cy="5293199"/>
          </a:xfrm>
          <a:prstGeom prst="rect">
            <a:avLst/>
          </a:prstGeom>
        </p:spPr>
      </p:pic>
      <p:sp>
        <p:nvSpPr>
          <p:cNvPr id="16" name="文本框 15">
            <a:extLst>
              <a:ext uri="{FF2B5EF4-FFF2-40B4-BE49-F238E27FC236}">
                <a16:creationId xmlns:a16="http://schemas.microsoft.com/office/drawing/2014/main" id="{2F756A86-F9A0-0B72-ED77-4B24DD2651B7}"/>
              </a:ext>
            </a:extLst>
          </p:cNvPr>
          <p:cNvSpPr txBox="1"/>
          <p:nvPr/>
        </p:nvSpPr>
        <p:spPr>
          <a:xfrm>
            <a:off x="386381" y="1178141"/>
            <a:ext cx="5709619" cy="5016758"/>
          </a:xfrm>
          <a:prstGeom prst="rect">
            <a:avLst/>
          </a:prstGeom>
          <a:noFill/>
        </p:spPr>
        <p:txBody>
          <a:bodyPr wrap="square" rtlCol="0">
            <a:spAutoFit/>
          </a:bodyPr>
          <a:lstStyle/>
          <a:p>
            <a:pPr algn="l"/>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基本和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Triton</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Python</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Runtime</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保持概念和使用方式上的相似性。</a:t>
            </a:r>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kumimoji="1"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Runtime</a:t>
            </a:r>
            <a:r>
              <a:rPr kumimoji="1"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90204" pitchFamily="34" charset="0"/>
              <a:buChar char="•"/>
            </a:pPr>
            <a:r>
              <a:rPr kumimoji="1" lang="en-US" altLang="zh-CN" sz="1600" b="1" dirty="0" err="1">
                <a:solidFill>
                  <a:schemeClr val="accent1">
                    <a:lumMod val="75000"/>
                  </a:schemeClr>
                </a:solidFill>
                <a:latin typeface="微软雅黑" panose="020B0503020204020204" pitchFamily="34" charset="-122"/>
                <a:ea typeface="微软雅黑" panose="020B0503020204020204" pitchFamily="34" charset="-122"/>
              </a:rPr>
              <a:t>TritonJITFunction</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和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python</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端 </a:t>
            </a:r>
            <a:r>
              <a:rPr kumimoji="1"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JitFunction</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对应，是所有 </a:t>
            </a:r>
            <a:r>
              <a:rPr kumimoji="1"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function</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实例的类型，每个实例管理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key</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到 </a:t>
            </a:r>
            <a:r>
              <a:rPr kumimoji="1"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TritonKernel</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的缓存。负责参数分发和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key</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计算，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kernel</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调用。</a:t>
            </a:r>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90204" pitchFamily="34" charset="0"/>
              <a:buChar char="•"/>
            </a:pPr>
            <a:r>
              <a:rPr kumimoji="1" lang="en-US" altLang="zh-CN" sz="1600" b="1" dirty="0" err="1">
                <a:solidFill>
                  <a:schemeClr val="accent1">
                    <a:lumMod val="75000"/>
                  </a:schemeClr>
                </a:solidFill>
                <a:latin typeface="微软雅黑" panose="020B0503020204020204" pitchFamily="34" charset="-122"/>
                <a:ea typeface="微软雅黑" panose="020B0503020204020204" pitchFamily="34" charset="-122"/>
              </a:rPr>
              <a:t>TritonKernel</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对编译结果</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cubin</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的简单封装，和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python</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端的 </a:t>
            </a:r>
            <a:r>
              <a:rPr kumimoji="1"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CompiledKernel</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对应。</a:t>
            </a:r>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Compiler</a:t>
            </a:r>
            <a:r>
              <a:rPr kumimoji="1"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en-US" altLang="zh-CN" sz="1600" b="1" dirty="0" err="1">
                <a:solidFill>
                  <a:schemeClr val="accent1">
                    <a:lumMod val="75000"/>
                  </a:schemeClr>
                </a:solidFill>
                <a:latin typeface="微软雅黑" panose="020B0503020204020204" pitchFamily="34" charset="-122"/>
                <a:ea typeface="微软雅黑" panose="020B0503020204020204" pitchFamily="34" charset="-122"/>
              </a:rPr>
              <a:t>standalone_compiler</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仍然复用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python</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端的 </a:t>
            </a:r>
            <a:r>
              <a:rPr kumimoji="1"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triton.compile</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但使用一个单独的 </a:t>
            </a:r>
            <a:r>
              <a:rPr kumimoji="1"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aot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编译脚本。</a:t>
            </a:r>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buFont typeface="Arial" panose="020B0604020202090204" pitchFamily="34" charset="0"/>
              <a:buChar char="•"/>
            </a:pP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需要由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Runtime</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提供</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函数本体</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fn</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，签名</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(signature)</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，常数参数</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(constants) </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，特化信息（</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spec)</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，编译目标</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(target)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，编译选项</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a:t>
            </a:r>
            <a:r>
              <a:rPr kumimoji="1"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compile_options</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等信息。</a:t>
            </a:r>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endParaRPr>
          </a:p>
          <a:p>
            <a:pPr marL="285750" indent="-285750">
              <a:buFont typeface="Arial" panose="020B0604020202090204" pitchFamily="34" charset="0"/>
              <a:buChar char="•"/>
            </a:pP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编译 </a:t>
            </a:r>
            <a:r>
              <a:rPr kumimoji="1"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cubin</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 并且返回路径给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Runtime</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rPr>
              <a:t>。</a:t>
            </a:r>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endParaRPr>
          </a:p>
          <a:p>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Consolas" panose="020B0609020204030204" pitchFamily="49" charset="0"/>
            </a:endParaRPr>
          </a:p>
          <a:p>
            <a:pPr algn="l"/>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876142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145BF-AEDC-C77C-7A3C-D8241FB1FDAB}"/>
            </a:ext>
          </a:extLst>
        </p:cNvPr>
        <p:cNvGrpSpPr/>
        <p:nvPr/>
      </p:nvGrpSpPr>
      <p:grpSpPr>
        <a:xfrm>
          <a:off x="0" y="0"/>
          <a:ext cx="0" cy="0"/>
          <a:chOff x="0" y="0"/>
          <a:chExt cx="0" cy="0"/>
        </a:xfrm>
      </p:grpSpPr>
      <p:sp>
        <p:nvSpPr>
          <p:cNvPr id="4" name="文本占位符 1">
            <a:extLst>
              <a:ext uri="{FF2B5EF4-FFF2-40B4-BE49-F238E27FC236}">
                <a16:creationId xmlns:a16="http://schemas.microsoft.com/office/drawing/2014/main" id="{26C0DD67-488D-7FC3-2EC5-2CA03F85DBD2}"/>
              </a:ext>
            </a:extLst>
          </p:cNvPr>
          <p:cNvSpPr>
            <a:spLocks noGrp="1"/>
          </p:cNvSpPr>
          <p:nvPr>
            <p:ph type="body" sz="quarter" idx="10"/>
          </p:nvPr>
        </p:nvSpPr>
        <p:spPr/>
        <p:txBody>
          <a:bodyPr>
            <a:normAutofit fontScale="92500" lnSpcReduction="10000"/>
          </a:bodyPr>
          <a:lstStyle/>
          <a:p>
            <a:r>
              <a:rPr kumimoji="1" lang="en-US" altLang="zh-CN" dirty="0"/>
              <a:t>Triton</a:t>
            </a:r>
            <a:r>
              <a:rPr kumimoji="1" lang="zh-CN" altLang="en-US" dirty="0"/>
              <a:t> 运行时</a:t>
            </a:r>
          </a:p>
        </p:txBody>
      </p:sp>
      <p:pic>
        <p:nvPicPr>
          <p:cNvPr id="2" name="图片 1">
            <a:extLst>
              <a:ext uri="{FF2B5EF4-FFF2-40B4-BE49-F238E27FC236}">
                <a16:creationId xmlns:a16="http://schemas.microsoft.com/office/drawing/2014/main" id="{83AF4CC3-3E46-C13E-B1CE-B9BC72F1AD6E}"/>
              </a:ext>
            </a:extLst>
          </p:cNvPr>
          <p:cNvPicPr>
            <a:picLocks noChangeAspect="1"/>
          </p:cNvPicPr>
          <p:nvPr/>
        </p:nvPicPr>
        <p:blipFill>
          <a:blip r:embed="rId2"/>
          <a:stretch>
            <a:fillRect/>
          </a:stretch>
        </p:blipFill>
        <p:spPr>
          <a:xfrm>
            <a:off x="5574060" y="962457"/>
            <a:ext cx="6246465" cy="5366153"/>
          </a:xfrm>
          <a:prstGeom prst="rect">
            <a:avLst/>
          </a:prstGeom>
        </p:spPr>
      </p:pic>
      <p:sp>
        <p:nvSpPr>
          <p:cNvPr id="3" name="文本框 2">
            <a:extLst>
              <a:ext uri="{FF2B5EF4-FFF2-40B4-BE49-F238E27FC236}">
                <a16:creationId xmlns:a16="http://schemas.microsoft.com/office/drawing/2014/main" id="{D7DAEFBB-00BD-26E9-755D-24FFB0D0AF60}"/>
              </a:ext>
            </a:extLst>
          </p:cNvPr>
          <p:cNvSpPr txBox="1"/>
          <p:nvPr/>
        </p:nvSpPr>
        <p:spPr>
          <a:xfrm>
            <a:off x="371475" y="1097995"/>
            <a:ext cx="4806315" cy="3693319"/>
          </a:xfrm>
          <a:prstGeom prst="rect">
            <a:avLst/>
          </a:prstGeom>
          <a:noFill/>
        </p:spPr>
        <p:txBody>
          <a:bodyPr wrap="square" rtlCol="0">
            <a:spAutoFit/>
          </a:bodyPr>
          <a:lstStyle/>
          <a:p>
            <a:pPr algn="l"/>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function</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需要被编译成 </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cubin</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然后被执行，</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function</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自身是不完整的。</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90204" pitchFamily="34" charset="0"/>
              <a:buChar char="•"/>
            </a:pP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参数的类型未知；</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90204" pitchFamily="34" charset="0"/>
              <a:buChar char="•"/>
            </a:pP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constexpr</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编译期常量参数的值未知；</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90204" pitchFamily="34" charset="0"/>
              <a:buChar char="•"/>
            </a:pP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编译的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architecture</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等未知。</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90204" pitchFamily="34" charset="0"/>
              <a:buChar char="•"/>
            </a:pP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因此 </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function</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有点类似一个函数模板，还需要补充足够的信息才能编译成可执行的二进制代码。这些信息由 </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callsite</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来补足。补足了这些信息才能确定需要编译的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kernel.</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（实例化，特化）</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6483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659C4-6028-7452-8997-0A8B4B8686AF}"/>
            </a:ext>
          </a:extLst>
        </p:cNvPr>
        <p:cNvGrpSpPr/>
        <p:nvPr/>
      </p:nvGrpSpPr>
      <p:grpSpPr>
        <a:xfrm>
          <a:off x="0" y="0"/>
          <a:ext cx="0" cy="0"/>
          <a:chOff x="0" y="0"/>
          <a:chExt cx="0" cy="0"/>
        </a:xfrm>
      </p:grpSpPr>
      <p:sp>
        <p:nvSpPr>
          <p:cNvPr id="4" name="文本占位符 1">
            <a:extLst>
              <a:ext uri="{FF2B5EF4-FFF2-40B4-BE49-F238E27FC236}">
                <a16:creationId xmlns:a16="http://schemas.microsoft.com/office/drawing/2014/main" id="{E4681FDA-D48A-86A7-E84D-D21BED9DE979}"/>
              </a:ext>
            </a:extLst>
          </p:cNvPr>
          <p:cNvSpPr>
            <a:spLocks noGrp="1"/>
          </p:cNvSpPr>
          <p:nvPr>
            <p:ph type="body" sz="quarter" idx="10"/>
          </p:nvPr>
        </p:nvSpPr>
        <p:spPr/>
        <p:txBody>
          <a:bodyPr>
            <a:normAutofit fontScale="92500" lnSpcReduction="10000"/>
          </a:bodyPr>
          <a:lstStyle/>
          <a:p>
            <a:r>
              <a:rPr kumimoji="1" lang="en-US" altLang="zh-CN" dirty="0"/>
              <a:t>Triton</a:t>
            </a:r>
            <a:r>
              <a:rPr kumimoji="1" lang="zh-CN" altLang="en-US" dirty="0"/>
              <a:t> 运行时</a:t>
            </a:r>
          </a:p>
        </p:txBody>
      </p:sp>
      <p:sp>
        <p:nvSpPr>
          <p:cNvPr id="2" name="文本框 1">
            <a:extLst>
              <a:ext uri="{FF2B5EF4-FFF2-40B4-BE49-F238E27FC236}">
                <a16:creationId xmlns:a16="http://schemas.microsoft.com/office/drawing/2014/main" id="{8E2D3F59-4EFB-1E5A-2C0A-59F0CB5E2BEC}"/>
              </a:ext>
            </a:extLst>
          </p:cNvPr>
          <p:cNvSpPr txBox="1"/>
          <p:nvPr/>
        </p:nvSpPr>
        <p:spPr>
          <a:xfrm>
            <a:off x="431436" y="1108075"/>
            <a:ext cx="6006465" cy="5078313"/>
          </a:xfrm>
          <a:prstGeom prst="rect">
            <a:avLst/>
          </a:prstGeom>
          <a:noFill/>
        </p:spPr>
        <p:txBody>
          <a:bodyPr wrap="square" rtlCol="0">
            <a:spAutoFit/>
          </a:bodyPr>
          <a:lstStyle/>
          <a:p>
            <a:pPr algn="l"/>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Triton</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语言在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Python</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中的主要使用方式是 </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dirty="0" err="1">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即时编译）。其中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Runtime</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和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Compiler</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两部分的工作是：</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kumimoji="1"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Runtime</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l">
              <a:buFont typeface="Arial" panose="020B0604020202090204" pitchFamily="34" charset="0"/>
              <a:buChar char="•"/>
            </a:pP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计算特化信息：根据 </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function</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和传入的具体参数提取确定一个 </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CompiledKernel</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所需的信息；</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l">
              <a:buFont typeface="Arial" panose="020B0604020202090204" pitchFamily="34" charset="0"/>
              <a:buChar char="•"/>
            </a:pP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触发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triton</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编译。一般附带有 </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CodeCache</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的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Runtime</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会把编译结果缓存起来管理；</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l">
              <a:buFont typeface="Arial" panose="020B0604020202090204" pitchFamily="34" charset="0"/>
              <a:buChar char="•"/>
            </a:pP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执行编译结果（比如 </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cubin</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文件）。</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lgn="l">
              <a:buFont typeface="Arial" panose="020B0604020202090204" pitchFamily="34" charset="0"/>
              <a:buChar char="•"/>
            </a:pP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kumimoji="1"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Compiler</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编译出所需的 </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CompiledKernel</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，交由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Runtime</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执行。</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如果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runtime</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很慢（计算特化信息慢，或者查找缓存慢，或者执行编译结果慢）都会影响 </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 运行的性能。</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517298D-B6D7-2210-4FC1-B53225DA4CA9}"/>
              </a:ext>
            </a:extLst>
          </p:cNvPr>
          <p:cNvPicPr>
            <a:picLocks noChangeAspect="1"/>
          </p:cNvPicPr>
          <p:nvPr/>
        </p:nvPicPr>
        <p:blipFill>
          <a:blip r:embed="rId3"/>
          <a:stretch>
            <a:fillRect/>
          </a:stretch>
        </p:blipFill>
        <p:spPr>
          <a:xfrm>
            <a:off x="6553658" y="1538926"/>
            <a:ext cx="5266867" cy="4447437"/>
          </a:xfrm>
          <a:prstGeom prst="rect">
            <a:avLst/>
          </a:prstGeom>
        </p:spPr>
      </p:pic>
    </p:spTree>
    <p:extLst>
      <p:ext uri="{BB962C8B-B14F-4D97-AF65-F5344CB8AC3E}">
        <p14:creationId xmlns:p14="http://schemas.microsoft.com/office/powerpoint/2010/main" val="3809178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D3A90-646E-A474-32CE-098B81EC8BB1}"/>
            </a:ext>
          </a:extLst>
        </p:cNvPr>
        <p:cNvGrpSpPr/>
        <p:nvPr/>
      </p:nvGrpSpPr>
      <p:grpSpPr>
        <a:xfrm>
          <a:off x="0" y="0"/>
          <a:ext cx="0" cy="0"/>
          <a:chOff x="0" y="0"/>
          <a:chExt cx="0" cy="0"/>
        </a:xfrm>
      </p:grpSpPr>
      <p:sp>
        <p:nvSpPr>
          <p:cNvPr id="4" name="文本占位符 1">
            <a:extLst>
              <a:ext uri="{FF2B5EF4-FFF2-40B4-BE49-F238E27FC236}">
                <a16:creationId xmlns:a16="http://schemas.microsoft.com/office/drawing/2014/main" id="{A11E1F2F-E46E-46EB-C8CA-CAE1122CB53A}"/>
              </a:ext>
            </a:extLst>
          </p:cNvPr>
          <p:cNvSpPr>
            <a:spLocks noGrp="1"/>
          </p:cNvSpPr>
          <p:nvPr>
            <p:ph type="body" sz="quarter" idx="10"/>
          </p:nvPr>
        </p:nvSpPr>
        <p:spPr/>
        <p:txBody>
          <a:bodyPr>
            <a:normAutofit fontScale="92500" lnSpcReduction="10000"/>
          </a:bodyPr>
          <a:lstStyle/>
          <a:p>
            <a:r>
              <a:rPr kumimoji="1" lang="en-US" altLang="zh-CN" dirty="0"/>
              <a:t>Triton</a:t>
            </a:r>
            <a:r>
              <a:rPr kumimoji="1" lang="zh-CN" altLang="en-US" dirty="0"/>
              <a:t> 运行时</a:t>
            </a:r>
          </a:p>
        </p:txBody>
      </p:sp>
      <p:pic>
        <p:nvPicPr>
          <p:cNvPr id="2" name="图片 1">
            <a:extLst>
              <a:ext uri="{FF2B5EF4-FFF2-40B4-BE49-F238E27FC236}">
                <a16:creationId xmlns:a16="http://schemas.microsoft.com/office/drawing/2014/main" id="{09218AAC-73A3-D298-1130-975C655F5C6C}"/>
              </a:ext>
            </a:extLst>
          </p:cNvPr>
          <p:cNvPicPr>
            <a:picLocks noChangeAspect="1"/>
          </p:cNvPicPr>
          <p:nvPr/>
        </p:nvPicPr>
        <p:blipFill>
          <a:blip r:embed="rId3"/>
          <a:stretch>
            <a:fillRect/>
          </a:stretch>
        </p:blipFill>
        <p:spPr>
          <a:xfrm>
            <a:off x="371473" y="1929903"/>
            <a:ext cx="5319460" cy="2059146"/>
          </a:xfrm>
          <a:prstGeom prst="rect">
            <a:avLst/>
          </a:prstGeom>
        </p:spPr>
      </p:pic>
      <p:pic>
        <p:nvPicPr>
          <p:cNvPr id="3" name="图片 2">
            <a:extLst>
              <a:ext uri="{FF2B5EF4-FFF2-40B4-BE49-F238E27FC236}">
                <a16:creationId xmlns:a16="http://schemas.microsoft.com/office/drawing/2014/main" id="{DD8703B4-F6B8-9EC2-C7EF-713AB5BFE3D1}"/>
              </a:ext>
            </a:extLst>
          </p:cNvPr>
          <p:cNvPicPr>
            <a:picLocks noChangeAspect="1"/>
          </p:cNvPicPr>
          <p:nvPr/>
        </p:nvPicPr>
        <p:blipFill>
          <a:blip r:embed="rId4"/>
          <a:stretch>
            <a:fillRect/>
          </a:stretch>
        </p:blipFill>
        <p:spPr>
          <a:xfrm>
            <a:off x="5724207" y="2244408"/>
            <a:ext cx="6096318" cy="1184592"/>
          </a:xfrm>
          <a:prstGeom prst="rect">
            <a:avLst/>
          </a:prstGeom>
        </p:spPr>
      </p:pic>
      <p:sp>
        <p:nvSpPr>
          <p:cNvPr id="5" name="文本框 4">
            <a:extLst>
              <a:ext uri="{FF2B5EF4-FFF2-40B4-BE49-F238E27FC236}">
                <a16:creationId xmlns:a16="http://schemas.microsoft.com/office/drawing/2014/main" id="{F1F0914F-99D8-5269-817B-3399D1AE24B4}"/>
              </a:ext>
            </a:extLst>
          </p:cNvPr>
          <p:cNvSpPr txBox="1"/>
          <p:nvPr/>
        </p:nvSpPr>
        <p:spPr>
          <a:xfrm>
            <a:off x="371474" y="4297659"/>
            <a:ext cx="5155021" cy="738664"/>
          </a:xfrm>
          <a:prstGeom prst="rect">
            <a:avLst/>
          </a:prstGeom>
          <a:noFill/>
        </p:spPr>
        <p:txBody>
          <a:bodyPr wrap="square" rtlCol="0">
            <a:spAutoFit/>
          </a:bodyPr>
          <a:lstStyle/>
          <a:p>
            <a:pPr algn="l"/>
            <a:r>
              <a:rPr kumimoji="1" lang="en-US" altLang="zh-CN" sz="1400" b="1" dirty="0" err="1">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function</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function</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本体。</a:t>
            </a:r>
            <a:endPar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使用 </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python</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语法的子集，但这部分代码并不由 </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python</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解释器执行，而是由 </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triton</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编译器编译。</a:t>
            </a:r>
          </a:p>
        </p:txBody>
      </p:sp>
      <p:sp>
        <p:nvSpPr>
          <p:cNvPr id="6" name="文本框 5">
            <a:extLst>
              <a:ext uri="{FF2B5EF4-FFF2-40B4-BE49-F238E27FC236}">
                <a16:creationId xmlns:a16="http://schemas.microsoft.com/office/drawing/2014/main" id="{D9258520-6F0C-228A-A4E2-90CC0252226D}"/>
              </a:ext>
            </a:extLst>
          </p:cNvPr>
          <p:cNvSpPr txBox="1"/>
          <p:nvPr/>
        </p:nvSpPr>
        <p:spPr>
          <a:xfrm>
            <a:off x="5760718" y="3958166"/>
            <a:ext cx="6096318" cy="1169551"/>
          </a:xfrm>
          <a:prstGeom prst="rect">
            <a:avLst/>
          </a:prstGeom>
          <a:noFill/>
        </p:spPr>
        <p:txBody>
          <a:bodyPr wrap="square" rtlCol="0">
            <a:spAutoFit/>
          </a:bodyPr>
          <a:lstStyle/>
          <a:p>
            <a:pPr algn="l"/>
            <a:r>
              <a:rPr kumimoji="1"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wrapper</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一个用于处理 </a:t>
            </a:r>
            <a:r>
              <a:rPr kumimoji="1"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torch.Tensor</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的函数，其中会调用 </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triton</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function.</a:t>
            </a:r>
          </a:p>
          <a:p>
            <a:pPr algn="l"/>
            <a:endPar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其中 </a:t>
            </a:r>
            <a:r>
              <a:rPr kumimoji="1"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jit</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function</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并不使用单独的编译器编译，而是嵌入在 </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python</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程序的解释执行中被编译和调用。</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wrapper</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的代码都是 </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python</a:t>
            </a:r>
            <a:r>
              <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code.</a:t>
            </a:r>
          </a:p>
        </p:txBody>
      </p:sp>
      <p:sp>
        <p:nvSpPr>
          <p:cNvPr id="7" name="文本框 6">
            <a:extLst>
              <a:ext uri="{FF2B5EF4-FFF2-40B4-BE49-F238E27FC236}">
                <a16:creationId xmlns:a16="http://schemas.microsoft.com/office/drawing/2014/main" id="{5D678B0F-A2F5-12F4-D860-3D50E7BC2330}"/>
              </a:ext>
            </a:extLst>
          </p:cNvPr>
          <p:cNvSpPr txBox="1"/>
          <p:nvPr/>
        </p:nvSpPr>
        <p:spPr>
          <a:xfrm>
            <a:off x="371474" y="1053509"/>
            <a:ext cx="11485563"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marL="285750" indent="-285750" algn="l">
              <a:buFont typeface="Arial" panose="020B0604020202090204" pitchFamily="34" charset="0"/>
              <a:buChar char="•"/>
            </a:pPr>
            <a:r>
              <a:rPr kumimoji="1" lang="zh-CN" altLang="en-US" dirty="0">
                <a:solidFill>
                  <a:schemeClr val="bg1"/>
                </a:solidFill>
                <a:latin typeface="微软雅黑" panose="020B0503020204020204" pitchFamily="34" charset="-122"/>
                <a:ea typeface="微软雅黑" panose="020B0503020204020204" pitchFamily="34" charset="-122"/>
              </a:rPr>
              <a:t>编写 </a:t>
            </a:r>
            <a:r>
              <a:rPr kumimoji="1" lang="en-US" altLang="zh-CN" dirty="0">
                <a:solidFill>
                  <a:schemeClr val="bg1"/>
                </a:solidFill>
                <a:latin typeface="微软雅黑" panose="020B0503020204020204" pitchFamily="34" charset="-122"/>
                <a:ea typeface="微软雅黑" panose="020B0503020204020204" pitchFamily="34" charset="-122"/>
              </a:rPr>
              <a:t>Kernel</a:t>
            </a:r>
            <a:r>
              <a:rPr kumimoji="1" lang="zh-CN" altLang="en-US" dirty="0">
                <a:solidFill>
                  <a:schemeClr val="bg1"/>
                </a:solidFill>
                <a:latin typeface="微软雅黑" panose="020B0503020204020204" pitchFamily="34" charset="-122"/>
                <a:ea typeface="微软雅黑" panose="020B0503020204020204" pitchFamily="34" charset="-122"/>
              </a:rPr>
              <a:t> 的 </a:t>
            </a:r>
            <a:r>
              <a:rPr kumimoji="1" lang="en-US" altLang="zh-CN" dirty="0">
                <a:solidFill>
                  <a:schemeClr val="bg1"/>
                </a:solidFill>
                <a:latin typeface="微软雅黑" panose="020B0503020204020204" pitchFamily="34" charset="-122"/>
                <a:ea typeface="微软雅黑" panose="020B0503020204020204" pitchFamily="34" charset="-122"/>
              </a:rPr>
              <a:t>Python-Like</a:t>
            </a:r>
            <a:r>
              <a:rPr kumimoji="1" lang="zh-CN" altLang="en-US" dirty="0">
                <a:solidFill>
                  <a:schemeClr val="bg1"/>
                </a:solidFill>
                <a:latin typeface="微软雅黑" panose="020B0503020204020204" pitchFamily="34" charset="-122"/>
                <a:ea typeface="微软雅黑" panose="020B0503020204020204" pitchFamily="34" charset="-122"/>
              </a:rPr>
              <a:t> 高级语言</a:t>
            </a:r>
            <a:endParaRPr kumimoji="1" lang="en-US" altLang="zh-CN" dirty="0">
              <a:solidFill>
                <a:schemeClr val="bg1"/>
              </a:solidFill>
              <a:latin typeface="微软雅黑" panose="020B0503020204020204" pitchFamily="34" charset="-122"/>
              <a:ea typeface="微软雅黑" panose="020B0503020204020204" pitchFamily="34" charset="-122"/>
            </a:endParaRPr>
          </a:p>
          <a:p>
            <a:pPr marL="285750" indent="-285750" algn="l">
              <a:buFont typeface="Arial" panose="020B0604020202090204" pitchFamily="34" charset="0"/>
              <a:buChar char="•"/>
            </a:pPr>
            <a:r>
              <a:rPr kumimoji="1" lang="en-US" altLang="zh-CN" dirty="0">
                <a:solidFill>
                  <a:schemeClr val="bg1"/>
                </a:solidFill>
                <a:latin typeface="微软雅黑" panose="020B0503020204020204" pitchFamily="34" charset="-122"/>
                <a:ea typeface="微软雅黑" panose="020B0503020204020204" pitchFamily="34" charset="-122"/>
              </a:rPr>
              <a:t>Python</a:t>
            </a:r>
            <a:r>
              <a:rPr kumimoji="1" lang="zh-CN" altLang="en-US" dirty="0">
                <a:solidFill>
                  <a:schemeClr val="bg1"/>
                </a:solidFill>
                <a:latin typeface="微软雅黑" panose="020B0503020204020204" pitchFamily="34" charset="-122"/>
                <a:ea typeface="微软雅黑" panose="020B0503020204020204" pitchFamily="34" charset="-122"/>
              </a:rPr>
              <a:t> 的 </a:t>
            </a:r>
            <a:r>
              <a:rPr kumimoji="1" lang="en-US" altLang="zh-CN" dirty="0">
                <a:solidFill>
                  <a:schemeClr val="bg1"/>
                </a:solidFill>
                <a:latin typeface="微软雅黑" panose="020B0503020204020204" pitchFamily="34" charset="-122"/>
                <a:ea typeface="微软雅黑" panose="020B0503020204020204" pitchFamily="34" charset="-122"/>
              </a:rPr>
              <a:t>Embedded</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Domain-Specific</a:t>
            </a:r>
            <a:r>
              <a:rPr kumimoji="1" lang="zh-CN" altLang="en-US" dirty="0">
                <a:solidFill>
                  <a:schemeClr val="bg1"/>
                </a:solidFill>
                <a:latin typeface="微软雅黑" panose="020B0503020204020204" pitchFamily="34" charset="-122"/>
                <a:ea typeface="微软雅黑" panose="020B0503020204020204" pitchFamily="34" charset="-122"/>
              </a:rPr>
              <a:t> </a:t>
            </a:r>
            <a:r>
              <a:rPr kumimoji="1" lang="en-US" altLang="zh-CN" dirty="0">
                <a:solidFill>
                  <a:schemeClr val="bg1"/>
                </a:solidFill>
                <a:latin typeface="微软雅黑" panose="020B0503020204020204" pitchFamily="34" charset="-122"/>
                <a:ea typeface="微软雅黑" panose="020B0503020204020204" pitchFamily="34" charset="-122"/>
              </a:rPr>
              <a:t>Language.</a:t>
            </a:r>
          </a:p>
        </p:txBody>
      </p:sp>
      <p:sp>
        <p:nvSpPr>
          <p:cNvPr id="8" name="文本框 7">
            <a:extLst>
              <a:ext uri="{FF2B5EF4-FFF2-40B4-BE49-F238E27FC236}">
                <a16:creationId xmlns:a16="http://schemas.microsoft.com/office/drawing/2014/main" id="{B9AE5ADF-A43B-A65B-5CA9-50D2ADCFC6B4}"/>
              </a:ext>
            </a:extLst>
          </p:cNvPr>
          <p:cNvSpPr txBox="1"/>
          <p:nvPr/>
        </p:nvSpPr>
        <p:spPr>
          <a:xfrm>
            <a:off x="371473" y="5505945"/>
            <a:ext cx="11485563" cy="830997"/>
          </a:xfrm>
          <a:prstGeom prst="rect">
            <a:avLst/>
          </a:prstGeom>
          <a:noFill/>
        </p:spPr>
        <p:txBody>
          <a:bodyPr wrap="square" rtlCol="0">
            <a:spAutoFit/>
          </a:bodyPr>
          <a:lstStyle/>
          <a:p>
            <a:pPr algn="l"/>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Embedded</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DSL</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一般的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feature</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90204" pitchFamily="34" charset="0"/>
              <a:buChar char="•"/>
            </a:pP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有一种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host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language,</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语法一般和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host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language</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类似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因此更容易学习；</a:t>
            </a:r>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l">
              <a:buFont typeface="Arial" panose="020B0604020202090204" pitchFamily="34" charset="0"/>
              <a:buChar char="•"/>
            </a:pP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可以不通过显示的跨语言操作来执行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=&gt;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更方便使用（代价呢？</a:t>
            </a:r>
            <a:r>
              <a:rPr kumimoji="1"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如果 </a:t>
            </a:r>
            <a:r>
              <a:rPr kumimoji="1"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host</a:t>
            </a:r>
            <a:r>
              <a:rPr kumimoji="1"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program</a:t>
            </a:r>
            <a:r>
              <a:rPr kumimoji="1"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的执行慢，可能成为瓶颈</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3816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FA165D2-0530-E94C-A987-BD40D545B1E6}" type="slidenum">
              <a:rPr kumimoji="1" lang="zh-CN" altLang="en-US" sz="1000" b="1" i="0" u="none" strike="noStrike" kern="1200" cap="none" spc="0" normalizeH="0" baseline="0" noProof="0" smtClean="0">
                <a:ln>
                  <a:noFill/>
                </a:ln>
                <a:solidFill>
                  <a:prstClr val="black">
                    <a:lumMod val="50000"/>
                    <a:lumOff val="50000"/>
                  </a:prstClr>
                </a:solidFill>
                <a:effectLst/>
                <a:uLnTx/>
                <a:uFillTx/>
                <a:latin typeface="Arial" panose="020B0604020202090204"/>
                <a:ea typeface="微软雅黑" panose="020B0503020204020204" pitchFamily="34" charset="-122"/>
                <a:cs typeface="+mn-ea"/>
                <a:sym typeface="+mn-lt"/>
              </a:rPr>
              <a:t>34</a:t>
            </a:fld>
            <a:endParaRPr kumimoji="1" lang="zh-CN" altLang="en-US" sz="1000" b="1" i="0" u="none" strike="noStrike" kern="1200" cap="none" spc="0" normalizeH="0" baseline="0" noProof="0" dirty="0">
              <a:ln>
                <a:noFill/>
              </a:ln>
              <a:solidFill>
                <a:prstClr val="black">
                  <a:lumMod val="50000"/>
                  <a:lumOff val="50000"/>
                </a:prstClr>
              </a:solidFill>
              <a:effectLst/>
              <a:uLnTx/>
              <a:uFillTx/>
              <a:latin typeface="Arial" panose="020B0604020202090204"/>
              <a:ea typeface="微软雅黑" panose="020B0503020204020204" pitchFamily="34" charset="-122"/>
              <a:cs typeface="+mn-ea"/>
              <a:sym typeface="+mn-lt"/>
            </a:endParaRPr>
          </a:p>
        </p:txBody>
      </p:sp>
      <p:pic>
        <p:nvPicPr>
          <p:cNvPr id="9" name="图片 8" descr="手机屏幕截图&#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12"/>
            <a:ext cx="12195848" cy="3665419"/>
          </a:xfrm>
          <a:prstGeom prst="rect">
            <a:avLst/>
          </a:prstGeom>
        </p:spPr>
      </p:pic>
      <p:sp>
        <p:nvSpPr>
          <p:cNvPr id="23" name="文本框 22"/>
          <p:cNvSpPr txBox="1"/>
          <p:nvPr/>
        </p:nvSpPr>
        <p:spPr>
          <a:xfrm>
            <a:off x="973493" y="3899865"/>
            <a:ext cx="2929814" cy="825419"/>
          </a:xfrm>
          <a:prstGeom prst="rect">
            <a:avLst/>
          </a:prstGeom>
          <a:noFill/>
        </p:spPr>
        <p:txBody>
          <a:bodyPr wrap="square" rtlCol="0">
            <a:spAutoFit/>
          </a:bodyPr>
          <a:lstStyle/>
          <a:p>
            <a:pPr>
              <a:lnSpc>
                <a:spcPct val="150000"/>
              </a:lnSpc>
            </a:pPr>
            <a:r>
              <a:rPr lang="zh-CN" altLang="en-US" sz="3600" dirty="0">
                <a:solidFill>
                  <a:schemeClr val="accent1"/>
                </a:solidFill>
                <a:latin typeface="微软雅黑" panose="020B0503020204020204" pitchFamily="34" charset="-122"/>
                <a:ea typeface="微软雅黑" panose="020B0503020204020204" pitchFamily="34" charset="-122"/>
              </a:rPr>
              <a:t>感谢垂听！</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5748030" y="2316787"/>
            <a:ext cx="1743096" cy="308472"/>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r>
              <a:rPr lang="en-US" sz="1600" dirty="0"/>
              <a:t>MLIR</a:t>
            </a:r>
          </a:p>
        </p:txBody>
      </p:sp>
      <p:sp>
        <p:nvSpPr>
          <p:cNvPr id="4" name="Slide Number Placeholder 3"/>
          <p:cNvSpPr>
            <a:spLocks noGrp="1"/>
          </p:cNvSpPr>
          <p:nvPr>
            <p:ph type="sldNum" sz="quarter" idx="4"/>
          </p:nvPr>
        </p:nvSpPr>
        <p:spPr/>
        <p:txBody>
          <a:bodyPr/>
          <a:lstStyle/>
          <a:p>
            <a:fld id="{CFA165D2-0530-E94C-A987-BD40D545B1E6}" type="slidenum">
              <a:rPr kumimoji="1" lang="zh-CN" altLang="en-US" smtClean="0"/>
              <a:t>4</a:t>
            </a:fld>
            <a:endParaRPr kumimoji="1" lang="zh-CN" altLang="en-US"/>
          </a:p>
        </p:txBody>
      </p:sp>
      <p:sp>
        <p:nvSpPr>
          <p:cNvPr id="10" name="Text Placeholder 2"/>
          <p:cNvSpPr txBox="1"/>
          <p:nvPr/>
        </p:nvSpPr>
        <p:spPr>
          <a:xfrm>
            <a:off x="466955" y="4924793"/>
            <a:ext cx="11081266" cy="1443453"/>
          </a:xfrm>
          <a:prstGeom prst="rect">
            <a:avLst/>
          </a:prstGeom>
        </p:spPr>
        <p:txBody>
          <a:bodyPr/>
          <a:lstStyle>
            <a:lvl1pPr marL="228600" indent="-228600" algn="l" defTabSz="914400" rtl="0" eaLnBrk="1" latinLnBrk="0" hangingPunct="1">
              <a:lnSpc>
                <a:spcPct val="100000"/>
              </a:lnSpc>
              <a:spcBef>
                <a:spcPts val="1000"/>
              </a:spcBef>
              <a:buFont typeface="Arial" panose="020B0604020202090204" pitchFamily="34" charset="0"/>
              <a:buChar char="•"/>
              <a:defRPr sz="2200" b="0" i="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sz="2200" b="0" i="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sz="1600" dirty="0"/>
              <a:t>衡量标准</a:t>
            </a:r>
            <a:endParaRPr lang="en-US" altLang="zh-CN" sz="1600" dirty="0"/>
          </a:p>
          <a:p>
            <a:pPr lvl="1"/>
            <a:r>
              <a:rPr lang="zh-CN" altLang="en-US" sz="1600" dirty="0"/>
              <a:t>架构先进性：技术代际和软件架构的先进性</a:t>
            </a:r>
            <a:endParaRPr lang="en-US" altLang="zh-CN" sz="1600" dirty="0"/>
          </a:p>
          <a:p>
            <a:pPr lvl="1"/>
            <a:r>
              <a:rPr lang="zh-CN" altLang="en-US" sz="1600" dirty="0"/>
              <a:t>实现高效性：是否已高效实现各种重要算子和复杂算子，性能逼近或超过手动优化</a:t>
            </a:r>
            <a:endParaRPr lang="en-US" sz="1600" dirty="0"/>
          </a:p>
          <a:p>
            <a:pPr lvl="1"/>
            <a:r>
              <a:rPr lang="zh-CN" altLang="en-US" sz="1600" dirty="0"/>
              <a:t>实现质量：作为进一步推广和二次开发的软件基础设施质量如何</a:t>
            </a:r>
            <a:endParaRPr lang="en-US" altLang="zh-CN" sz="1600" dirty="0"/>
          </a:p>
          <a:p>
            <a:pPr lvl="1"/>
            <a:r>
              <a:rPr lang="zh-CN" altLang="en-US" sz="1600" dirty="0"/>
              <a:t>易编程性：是否能降低编程难度，有效提升开发生产率</a:t>
            </a:r>
            <a:endParaRPr lang="en-US" altLang="zh-CN" sz="1600" dirty="0"/>
          </a:p>
          <a:p>
            <a:pPr lvl="1"/>
            <a:r>
              <a:rPr lang="zh-CN" altLang="en-US" sz="1600" dirty="0"/>
              <a:t>适配度：不同框架的适用性和限制情况，上层生态的适用广度如何</a:t>
            </a:r>
            <a:endParaRPr lang="en-US" sz="1600" dirty="0"/>
          </a:p>
        </p:txBody>
      </p:sp>
      <p:sp>
        <p:nvSpPr>
          <p:cNvPr id="11" name="TextBox 10"/>
          <p:cNvSpPr txBox="1"/>
          <p:nvPr/>
        </p:nvSpPr>
        <p:spPr>
          <a:xfrm>
            <a:off x="1714041" y="956108"/>
            <a:ext cx="765979" cy="369332"/>
          </a:xfrm>
          <a:prstGeom prst="rect">
            <a:avLst/>
          </a:prstGeom>
          <a:noFill/>
        </p:spPr>
        <p:txBody>
          <a:bodyPr wrap="none" rtlCol="0">
            <a:spAutoFit/>
          </a:bodyPr>
          <a:lstStyle/>
          <a:p>
            <a:r>
              <a:rPr lang="en-US" dirty="0"/>
              <a:t>Triton</a:t>
            </a:r>
          </a:p>
        </p:txBody>
      </p:sp>
      <p:sp>
        <p:nvSpPr>
          <p:cNvPr id="12" name="TextBox 11"/>
          <p:cNvSpPr txBox="1"/>
          <p:nvPr/>
        </p:nvSpPr>
        <p:spPr>
          <a:xfrm>
            <a:off x="5207785" y="945820"/>
            <a:ext cx="1184940" cy="369332"/>
          </a:xfrm>
          <a:prstGeom prst="rect">
            <a:avLst/>
          </a:prstGeom>
          <a:noFill/>
        </p:spPr>
        <p:txBody>
          <a:bodyPr wrap="none" rtlCol="0">
            <a:spAutoFit/>
          </a:bodyPr>
          <a:lstStyle/>
          <a:p>
            <a:r>
              <a:rPr lang="en-US" altLang="zh-CN" dirty="0"/>
              <a:t>OpenXLA</a:t>
            </a:r>
            <a:endParaRPr lang="en-US" dirty="0"/>
          </a:p>
        </p:txBody>
      </p:sp>
      <p:sp>
        <p:nvSpPr>
          <p:cNvPr id="13" name="TextBox 12"/>
          <p:cNvSpPr txBox="1"/>
          <p:nvPr/>
        </p:nvSpPr>
        <p:spPr>
          <a:xfrm>
            <a:off x="9177323" y="945820"/>
            <a:ext cx="684803" cy="369332"/>
          </a:xfrm>
          <a:prstGeom prst="rect">
            <a:avLst/>
          </a:prstGeom>
          <a:noFill/>
        </p:spPr>
        <p:txBody>
          <a:bodyPr wrap="none" rtlCol="0">
            <a:spAutoFit/>
          </a:bodyPr>
          <a:lstStyle/>
          <a:p>
            <a:r>
              <a:rPr lang="en-US" dirty="0"/>
              <a:t>Mojo</a:t>
            </a:r>
          </a:p>
        </p:txBody>
      </p:sp>
      <p:sp>
        <p:nvSpPr>
          <p:cNvPr id="18" name="Rounded Rectangle 17"/>
          <p:cNvSpPr/>
          <p:nvPr/>
        </p:nvSpPr>
        <p:spPr>
          <a:xfrm>
            <a:off x="4449093" y="1600769"/>
            <a:ext cx="1123328" cy="308472"/>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Pytorch</a:t>
            </a:r>
          </a:p>
        </p:txBody>
      </p:sp>
      <p:sp>
        <p:nvSpPr>
          <p:cNvPr id="19" name="Rounded Rectangle 18"/>
          <p:cNvSpPr/>
          <p:nvPr/>
        </p:nvSpPr>
        <p:spPr>
          <a:xfrm>
            <a:off x="5660833" y="1600769"/>
            <a:ext cx="870333" cy="30847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TF</a:t>
            </a:r>
          </a:p>
        </p:txBody>
      </p:sp>
      <p:sp>
        <p:nvSpPr>
          <p:cNvPr id="20" name="Rounded Rectangle 19"/>
          <p:cNvSpPr/>
          <p:nvPr/>
        </p:nvSpPr>
        <p:spPr>
          <a:xfrm>
            <a:off x="6619578" y="1600769"/>
            <a:ext cx="870333" cy="30847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JAX</a:t>
            </a:r>
          </a:p>
        </p:txBody>
      </p:sp>
      <p:sp>
        <p:nvSpPr>
          <p:cNvPr id="21" name="Rounded Rectangle 20"/>
          <p:cNvSpPr/>
          <p:nvPr/>
        </p:nvSpPr>
        <p:spPr>
          <a:xfrm>
            <a:off x="4594951" y="2177365"/>
            <a:ext cx="2205899" cy="36933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OpenXLA</a:t>
            </a:r>
          </a:p>
        </p:txBody>
      </p:sp>
      <p:sp>
        <p:nvSpPr>
          <p:cNvPr id="22" name="Rounded Rectangle 21"/>
          <p:cNvSpPr/>
          <p:nvPr/>
        </p:nvSpPr>
        <p:spPr>
          <a:xfrm>
            <a:off x="4449093" y="2825427"/>
            <a:ext cx="1123328" cy="308472"/>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GPU</a:t>
            </a:r>
          </a:p>
        </p:txBody>
      </p:sp>
      <p:sp>
        <p:nvSpPr>
          <p:cNvPr id="23" name="Rounded Rectangle 22"/>
          <p:cNvSpPr/>
          <p:nvPr/>
        </p:nvSpPr>
        <p:spPr>
          <a:xfrm>
            <a:off x="5660832" y="2825427"/>
            <a:ext cx="870333" cy="30847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TPU</a:t>
            </a:r>
          </a:p>
        </p:txBody>
      </p:sp>
      <p:sp>
        <p:nvSpPr>
          <p:cNvPr id="24" name="Rounded Rectangle 23"/>
          <p:cNvSpPr/>
          <p:nvPr/>
        </p:nvSpPr>
        <p:spPr>
          <a:xfrm>
            <a:off x="6619578" y="2814820"/>
            <a:ext cx="870333" cy="308472"/>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CPU</a:t>
            </a:r>
          </a:p>
        </p:txBody>
      </p:sp>
      <p:cxnSp>
        <p:nvCxnSpPr>
          <p:cNvPr id="28" name="Straight Arrow Connector 27"/>
          <p:cNvCxnSpPr>
            <a:stCxn id="19" idx="2"/>
            <a:endCxn id="21" idx="0"/>
          </p:cNvCxnSpPr>
          <p:nvPr/>
        </p:nvCxnSpPr>
        <p:spPr>
          <a:xfrm flipH="1">
            <a:off x="5697901" y="1909241"/>
            <a:ext cx="398099" cy="26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2"/>
            <a:endCxn id="21" idx="0"/>
          </p:cNvCxnSpPr>
          <p:nvPr/>
        </p:nvCxnSpPr>
        <p:spPr>
          <a:xfrm>
            <a:off x="5010757" y="1909241"/>
            <a:ext cx="687144" cy="26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0" idx="2"/>
            <a:endCxn id="21" idx="0"/>
          </p:cNvCxnSpPr>
          <p:nvPr/>
        </p:nvCxnSpPr>
        <p:spPr>
          <a:xfrm flipH="1">
            <a:off x="5697901" y="1909241"/>
            <a:ext cx="1356844" cy="26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2"/>
            <a:endCxn id="22" idx="0"/>
          </p:cNvCxnSpPr>
          <p:nvPr/>
        </p:nvCxnSpPr>
        <p:spPr>
          <a:xfrm flipH="1">
            <a:off x="5010757" y="2546696"/>
            <a:ext cx="687144" cy="278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2"/>
            <a:endCxn id="23" idx="0"/>
          </p:cNvCxnSpPr>
          <p:nvPr/>
        </p:nvCxnSpPr>
        <p:spPr>
          <a:xfrm>
            <a:off x="5697901" y="2546696"/>
            <a:ext cx="398098" cy="278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1" idx="2"/>
            <a:endCxn id="24" idx="0"/>
          </p:cNvCxnSpPr>
          <p:nvPr/>
        </p:nvCxnSpPr>
        <p:spPr>
          <a:xfrm>
            <a:off x="5697901" y="2546696"/>
            <a:ext cx="1356844" cy="26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2090217" y="2306180"/>
            <a:ext cx="1743096" cy="308472"/>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r>
              <a:rPr lang="en-US" sz="1600" dirty="0"/>
              <a:t>MLIR</a:t>
            </a:r>
          </a:p>
        </p:txBody>
      </p:sp>
      <p:sp>
        <p:nvSpPr>
          <p:cNvPr id="47" name="Rounded Rectangle 46"/>
          <p:cNvSpPr/>
          <p:nvPr/>
        </p:nvSpPr>
        <p:spPr>
          <a:xfrm>
            <a:off x="1528553" y="1600769"/>
            <a:ext cx="1123328" cy="30847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Pytorch</a:t>
            </a:r>
          </a:p>
        </p:txBody>
      </p:sp>
      <p:sp>
        <p:nvSpPr>
          <p:cNvPr id="50" name="Rounded Rectangle 49"/>
          <p:cNvSpPr/>
          <p:nvPr/>
        </p:nvSpPr>
        <p:spPr>
          <a:xfrm>
            <a:off x="937138" y="2166758"/>
            <a:ext cx="2205899" cy="36933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Triton</a:t>
            </a:r>
          </a:p>
        </p:txBody>
      </p:sp>
      <p:sp>
        <p:nvSpPr>
          <p:cNvPr id="51" name="Rounded Rectangle 50"/>
          <p:cNvSpPr/>
          <p:nvPr/>
        </p:nvSpPr>
        <p:spPr>
          <a:xfrm>
            <a:off x="1432193" y="2814820"/>
            <a:ext cx="1123328" cy="30847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GPU</a:t>
            </a:r>
          </a:p>
        </p:txBody>
      </p:sp>
      <p:cxnSp>
        <p:nvCxnSpPr>
          <p:cNvPr id="55" name="Straight Arrow Connector 54"/>
          <p:cNvCxnSpPr>
            <a:stCxn id="47" idx="2"/>
            <a:endCxn id="50" idx="0"/>
          </p:cNvCxnSpPr>
          <p:nvPr/>
        </p:nvCxnSpPr>
        <p:spPr>
          <a:xfrm flipH="1">
            <a:off x="2040088" y="1909241"/>
            <a:ext cx="50129" cy="25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0" idx="2"/>
            <a:endCxn id="51" idx="0"/>
          </p:cNvCxnSpPr>
          <p:nvPr/>
        </p:nvCxnSpPr>
        <p:spPr>
          <a:xfrm flipH="1">
            <a:off x="1993857" y="2536089"/>
            <a:ext cx="46231" cy="278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9821649" y="2306180"/>
            <a:ext cx="1743096" cy="308472"/>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r>
              <a:rPr lang="en-US" sz="1600" dirty="0"/>
              <a:t>MLIR</a:t>
            </a:r>
          </a:p>
        </p:txBody>
      </p:sp>
      <p:sp>
        <p:nvSpPr>
          <p:cNvPr id="65" name="Rounded Rectangle 64"/>
          <p:cNvSpPr/>
          <p:nvPr/>
        </p:nvSpPr>
        <p:spPr>
          <a:xfrm>
            <a:off x="8668570" y="2166758"/>
            <a:ext cx="2205899" cy="369331"/>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Mojo</a:t>
            </a:r>
          </a:p>
        </p:txBody>
      </p:sp>
      <p:sp>
        <p:nvSpPr>
          <p:cNvPr id="66" name="Rounded Rectangle 65"/>
          <p:cNvSpPr/>
          <p:nvPr/>
        </p:nvSpPr>
        <p:spPr>
          <a:xfrm>
            <a:off x="8507403" y="2823700"/>
            <a:ext cx="1123328" cy="308472"/>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GPU</a:t>
            </a:r>
          </a:p>
        </p:txBody>
      </p:sp>
      <p:sp>
        <p:nvSpPr>
          <p:cNvPr id="67" name="Rounded Rectangle 66"/>
          <p:cNvSpPr/>
          <p:nvPr/>
        </p:nvSpPr>
        <p:spPr>
          <a:xfrm>
            <a:off x="9719142" y="2823700"/>
            <a:ext cx="870333" cy="308472"/>
          </a:xfrm>
          <a:prstGeom prst="round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a:t>
            </a:r>
          </a:p>
        </p:txBody>
      </p:sp>
      <p:sp>
        <p:nvSpPr>
          <p:cNvPr id="68" name="Rounded Rectangle 67"/>
          <p:cNvSpPr/>
          <p:nvPr/>
        </p:nvSpPr>
        <p:spPr>
          <a:xfrm>
            <a:off x="10677888" y="2813093"/>
            <a:ext cx="870333" cy="30847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dirty="0"/>
              <a:t>CPU</a:t>
            </a:r>
          </a:p>
        </p:txBody>
      </p:sp>
      <p:cxnSp>
        <p:nvCxnSpPr>
          <p:cNvPr id="69" name="Straight Arrow Connector 68"/>
          <p:cNvCxnSpPr>
            <a:stCxn id="65" idx="2"/>
            <a:endCxn id="66" idx="0"/>
          </p:cNvCxnSpPr>
          <p:nvPr/>
        </p:nvCxnSpPr>
        <p:spPr>
          <a:xfrm flipH="1">
            <a:off x="9069067" y="2536089"/>
            <a:ext cx="702453" cy="287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5" idx="2"/>
            <a:endCxn id="68" idx="0"/>
          </p:cNvCxnSpPr>
          <p:nvPr/>
        </p:nvCxnSpPr>
        <p:spPr>
          <a:xfrm>
            <a:off x="9771520" y="2536089"/>
            <a:ext cx="1341535" cy="277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5" idx="2"/>
            <a:endCxn id="67" idx="0"/>
          </p:cNvCxnSpPr>
          <p:nvPr/>
        </p:nvCxnSpPr>
        <p:spPr>
          <a:xfrm>
            <a:off x="9771520" y="2536089"/>
            <a:ext cx="382789" cy="287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78"/>
          <p:cNvSpPr/>
          <p:nvPr/>
        </p:nvSpPr>
        <p:spPr>
          <a:xfrm>
            <a:off x="8584925" y="5966668"/>
            <a:ext cx="400497" cy="30847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p>
        </p:txBody>
      </p:sp>
      <p:sp>
        <p:nvSpPr>
          <p:cNvPr id="80" name="Rounded Rectangle 79"/>
          <p:cNvSpPr/>
          <p:nvPr/>
        </p:nvSpPr>
        <p:spPr>
          <a:xfrm>
            <a:off x="9151376" y="5966668"/>
            <a:ext cx="400497" cy="30847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600" dirty="0"/>
          </a:p>
        </p:txBody>
      </p:sp>
      <p:cxnSp>
        <p:nvCxnSpPr>
          <p:cNvPr id="81" name="Straight Arrow Connector 80"/>
          <p:cNvCxnSpPr>
            <a:stCxn id="79" idx="3"/>
            <a:endCxn id="80" idx="1"/>
          </p:cNvCxnSpPr>
          <p:nvPr/>
        </p:nvCxnSpPr>
        <p:spPr>
          <a:xfrm>
            <a:off x="8985422" y="6120904"/>
            <a:ext cx="165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9573812" y="5921204"/>
            <a:ext cx="2031325" cy="369332"/>
          </a:xfrm>
          <a:prstGeom prst="rect">
            <a:avLst/>
          </a:prstGeom>
          <a:noFill/>
        </p:spPr>
        <p:txBody>
          <a:bodyPr wrap="none" rtlCol="0">
            <a:spAutoFit/>
          </a:bodyPr>
          <a:lstStyle/>
          <a:p>
            <a:r>
              <a:rPr lang="en-US" dirty="0"/>
              <a:t>蓝色表示主要路径</a:t>
            </a:r>
          </a:p>
        </p:txBody>
      </p:sp>
      <p:sp>
        <p:nvSpPr>
          <p:cNvPr id="85" name="TextBox 84"/>
          <p:cNvSpPr txBox="1"/>
          <p:nvPr/>
        </p:nvSpPr>
        <p:spPr>
          <a:xfrm>
            <a:off x="877659" y="3402146"/>
            <a:ext cx="3204723" cy="1323439"/>
          </a:xfrm>
          <a:prstGeom prst="rect">
            <a:avLst/>
          </a:prstGeom>
          <a:noFill/>
        </p:spPr>
        <p:txBody>
          <a:bodyPr wrap="none" rtlCol="0">
            <a:spAutoFit/>
          </a:bodyPr>
          <a:lstStyle/>
          <a:p>
            <a:r>
              <a:rPr lang="en-US" sz="1600" dirty="0"/>
              <a:t>架构先进性</a:t>
            </a:r>
            <a:r>
              <a:rPr lang="zh-CN" altLang="en-US" sz="1600" dirty="0"/>
              <a:t>：</a:t>
            </a:r>
            <a:r>
              <a:rPr lang="en-US" altLang="zh-CN" sz="1600" dirty="0"/>
              <a:t>kernel</a:t>
            </a:r>
            <a:r>
              <a:rPr lang="zh-CN" altLang="en-US" sz="1600" dirty="0"/>
              <a:t>编程领先一代</a:t>
            </a:r>
            <a:endParaRPr lang="en-US" sz="1600" dirty="0"/>
          </a:p>
          <a:p>
            <a:r>
              <a:rPr lang="en-US" sz="1600" dirty="0"/>
              <a:t>实现高效性</a:t>
            </a:r>
            <a:r>
              <a:rPr lang="zh-CN" altLang="en-US" sz="1600" dirty="0"/>
              <a:t>：领先</a:t>
            </a:r>
            <a:endParaRPr lang="en-US" altLang="zh-CN" sz="1600" dirty="0"/>
          </a:p>
          <a:p>
            <a:r>
              <a:rPr lang="zh-CN" altLang="en-US" sz="1600" dirty="0"/>
              <a:t>实现质量：较好</a:t>
            </a:r>
            <a:endParaRPr lang="en-US" altLang="zh-CN" sz="1600" dirty="0"/>
          </a:p>
          <a:p>
            <a:r>
              <a:rPr lang="en-US" sz="1600" dirty="0"/>
              <a:t>易编程</a:t>
            </a:r>
            <a:r>
              <a:rPr lang="zh-CN" altLang="en-US" sz="1600" dirty="0"/>
              <a:t>：优于</a:t>
            </a:r>
            <a:r>
              <a:rPr lang="en-US" altLang="zh-CN" sz="1600" dirty="0"/>
              <a:t>CUDA</a:t>
            </a:r>
          </a:p>
          <a:p>
            <a:r>
              <a:rPr lang="en-US" sz="1600" dirty="0"/>
              <a:t>适配度</a:t>
            </a:r>
            <a:r>
              <a:rPr lang="zh-CN" altLang="en-US" sz="1600" dirty="0"/>
              <a:t>：</a:t>
            </a:r>
            <a:r>
              <a:rPr lang="en-US" altLang="zh-CN" sz="1600" dirty="0"/>
              <a:t>Pytorch</a:t>
            </a:r>
            <a:r>
              <a:rPr lang="zh-CN" altLang="en-US" sz="1600" dirty="0"/>
              <a:t>框架原生支持</a:t>
            </a:r>
            <a:endParaRPr lang="en-US" sz="1600" dirty="0"/>
          </a:p>
        </p:txBody>
      </p:sp>
      <p:sp>
        <p:nvSpPr>
          <p:cNvPr id="86" name="TextBox 85"/>
          <p:cNvSpPr txBox="1"/>
          <p:nvPr/>
        </p:nvSpPr>
        <p:spPr>
          <a:xfrm>
            <a:off x="4179570" y="3402023"/>
            <a:ext cx="4230645" cy="1815882"/>
          </a:xfrm>
          <a:prstGeom prst="rect">
            <a:avLst/>
          </a:prstGeom>
          <a:noFill/>
        </p:spPr>
        <p:txBody>
          <a:bodyPr wrap="none" rtlCol="0">
            <a:spAutoFit/>
          </a:bodyPr>
          <a:lstStyle/>
          <a:p>
            <a:r>
              <a:rPr lang="en-US" sz="1600" dirty="0"/>
              <a:t>架构先进性</a:t>
            </a:r>
            <a:r>
              <a:rPr lang="zh-CN" altLang="en-US" sz="1600" dirty="0"/>
              <a:t>：整体领先一代，</a:t>
            </a:r>
            <a:r>
              <a:rPr lang="en-US" altLang="zh-CN" sz="1600" dirty="0"/>
              <a:t>kernel</a:t>
            </a:r>
            <a:r>
              <a:rPr lang="zh-CN" altLang="en-US" sz="1600" dirty="0"/>
              <a:t>编程缺失</a:t>
            </a:r>
            <a:endParaRPr lang="en-US" sz="1600" dirty="0"/>
          </a:p>
          <a:p>
            <a:r>
              <a:rPr lang="en-US" sz="1600" dirty="0"/>
              <a:t>实现高效性</a:t>
            </a:r>
            <a:r>
              <a:rPr lang="zh-CN" altLang="en-US" sz="1600" dirty="0"/>
              <a:t>：领先，但</a:t>
            </a:r>
            <a:r>
              <a:rPr lang="en-US" altLang="zh-CN" sz="1600" dirty="0"/>
              <a:t>GPU</a:t>
            </a:r>
            <a:r>
              <a:rPr lang="zh-CN" altLang="en-US" sz="1600" dirty="0"/>
              <a:t>性能低于</a:t>
            </a:r>
            <a:r>
              <a:rPr lang="en-US" altLang="zh-CN" sz="1600" dirty="0"/>
              <a:t>Triton</a:t>
            </a:r>
          </a:p>
          <a:p>
            <a:r>
              <a:rPr lang="en-US" sz="1600" dirty="0"/>
              <a:t>实现质量</a:t>
            </a:r>
            <a:r>
              <a:rPr lang="zh-CN" altLang="en-US" sz="1600" dirty="0"/>
              <a:t>：较好</a:t>
            </a:r>
            <a:endParaRPr lang="en-US" sz="1600" dirty="0"/>
          </a:p>
          <a:p>
            <a:r>
              <a:rPr lang="en-US" sz="1600" dirty="0"/>
              <a:t>易编程</a:t>
            </a:r>
            <a:r>
              <a:rPr lang="zh-CN" altLang="en-US" sz="1600" dirty="0"/>
              <a:t>：</a:t>
            </a:r>
            <a:r>
              <a:rPr lang="en-US" altLang="zh-CN" sz="1600" dirty="0"/>
              <a:t>kernel</a:t>
            </a:r>
            <a:r>
              <a:rPr lang="zh-CN" altLang="en-US" sz="1600" dirty="0"/>
              <a:t>编程模型借鉴</a:t>
            </a:r>
            <a:r>
              <a:rPr lang="en-US" altLang="zh-CN" sz="1600" dirty="0"/>
              <a:t>Triton</a:t>
            </a:r>
          </a:p>
          <a:p>
            <a:r>
              <a:rPr lang="en-US" sz="1600" dirty="0"/>
              <a:t>适配度</a:t>
            </a:r>
            <a:r>
              <a:rPr lang="zh-CN" altLang="en-US" sz="1600" dirty="0"/>
              <a:t>：</a:t>
            </a:r>
            <a:br>
              <a:rPr lang="en-US" altLang="zh-CN" sz="1600" dirty="0"/>
            </a:br>
            <a:r>
              <a:rPr lang="zh-CN" altLang="en-US" sz="1600" dirty="0"/>
              <a:t>    </a:t>
            </a:r>
            <a:r>
              <a:rPr lang="en-US" altLang="zh-CN" sz="1600" dirty="0"/>
              <a:t>TF</a:t>
            </a:r>
            <a:r>
              <a:rPr lang="zh-CN" altLang="en-US" sz="1600" dirty="0"/>
              <a:t>和</a:t>
            </a:r>
            <a:r>
              <a:rPr lang="en-US" altLang="zh-CN" sz="1600" dirty="0"/>
              <a:t>JAX</a:t>
            </a:r>
            <a:r>
              <a:rPr lang="zh-CN" altLang="en-US" sz="1600" dirty="0"/>
              <a:t>支持较好</a:t>
            </a:r>
            <a:br>
              <a:rPr lang="en-US" altLang="zh-CN" sz="1600" dirty="0"/>
            </a:br>
            <a:r>
              <a:rPr lang="zh-CN" altLang="en-US" sz="1600" dirty="0"/>
              <a:t>    </a:t>
            </a:r>
            <a:r>
              <a:rPr lang="en-US" altLang="zh-CN" sz="1600" dirty="0"/>
              <a:t>Pytorch</a:t>
            </a:r>
            <a:r>
              <a:rPr lang="zh-CN" altLang="en-US" sz="1600" dirty="0"/>
              <a:t>非原生支持，需要导出模型</a:t>
            </a:r>
            <a:endParaRPr lang="en-US" sz="1600" dirty="0"/>
          </a:p>
        </p:txBody>
      </p:sp>
      <p:sp>
        <p:nvSpPr>
          <p:cNvPr id="87" name="TextBox 86"/>
          <p:cNvSpPr txBox="1"/>
          <p:nvPr/>
        </p:nvSpPr>
        <p:spPr>
          <a:xfrm>
            <a:off x="8507403" y="3409176"/>
            <a:ext cx="3764172" cy="1323439"/>
          </a:xfrm>
          <a:prstGeom prst="rect">
            <a:avLst/>
          </a:prstGeom>
          <a:noFill/>
        </p:spPr>
        <p:txBody>
          <a:bodyPr wrap="none" rtlCol="0">
            <a:spAutoFit/>
          </a:bodyPr>
          <a:lstStyle/>
          <a:p>
            <a:r>
              <a:rPr lang="en-US" sz="1600" dirty="0"/>
              <a:t>架构领先性</a:t>
            </a:r>
            <a:r>
              <a:rPr lang="zh-CN" altLang="en-US" sz="1600" dirty="0"/>
              <a:t>：领先两代</a:t>
            </a:r>
            <a:endParaRPr lang="en-US" sz="1600" dirty="0"/>
          </a:p>
          <a:p>
            <a:r>
              <a:rPr lang="en-US" sz="1600" dirty="0"/>
              <a:t>实现高效性</a:t>
            </a:r>
            <a:r>
              <a:rPr lang="zh-CN" altLang="en-US" sz="1600" dirty="0"/>
              <a:t>：有欠缺，目前只支持</a:t>
            </a:r>
            <a:r>
              <a:rPr lang="en-US" altLang="zh-CN" sz="1600" dirty="0"/>
              <a:t>CPU</a:t>
            </a:r>
          </a:p>
          <a:p>
            <a:r>
              <a:rPr lang="en-US" sz="1600" dirty="0"/>
              <a:t>实现质量</a:t>
            </a:r>
            <a:r>
              <a:rPr lang="zh-CN" altLang="en-US" sz="1600" dirty="0"/>
              <a:t>：目前不开源，技术班底很硬</a:t>
            </a:r>
            <a:endParaRPr lang="en-US" sz="1600" dirty="0"/>
          </a:p>
          <a:p>
            <a:r>
              <a:rPr lang="en-US" sz="1600" dirty="0"/>
              <a:t>易编程</a:t>
            </a:r>
            <a:r>
              <a:rPr lang="zh-CN" altLang="en-US" sz="1600" dirty="0"/>
              <a:t>：全新编程模型，用户反馈不足</a:t>
            </a:r>
            <a:endParaRPr lang="en-US" altLang="zh-CN" sz="1600" dirty="0"/>
          </a:p>
          <a:p>
            <a:r>
              <a:rPr lang="en-US" sz="1600" dirty="0"/>
              <a:t>适配度</a:t>
            </a:r>
            <a:r>
              <a:rPr lang="zh-CN" altLang="en-US" sz="1600" dirty="0"/>
              <a:t>：尚无框架支持</a:t>
            </a:r>
            <a:endParaRPr lang="en-US" sz="1600" dirty="0"/>
          </a:p>
        </p:txBody>
      </p:sp>
      <p:sp>
        <p:nvSpPr>
          <p:cNvPr id="89" name="TextBox 88"/>
          <p:cNvSpPr txBox="1"/>
          <p:nvPr/>
        </p:nvSpPr>
        <p:spPr>
          <a:xfrm>
            <a:off x="2555521" y="948450"/>
            <a:ext cx="1300356" cy="369332"/>
          </a:xfrm>
          <a:prstGeom prst="rect">
            <a:avLst/>
          </a:prstGeom>
          <a:noFill/>
        </p:spPr>
        <p:txBody>
          <a:bodyPr wrap="none" rtlCol="0">
            <a:spAutoFit/>
          </a:bodyPr>
          <a:lstStyle/>
          <a:p>
            <a:r>
              <a:rPr lang="en-US" altLang="zh-CN" dirty="0">
                <a:solidFill>
                  <a:srgbClr val="FF0000"/>
                </a:solidFill>
              </a:rPr>
              <a:t>By OpenAI</a:t>
            </a:r>
            <a:endParaRPr lang="en-US" dirty="0">
              <a:solidFill>
                <a:srgbClr val="FF0000"/>
              </a:solidFill>
            </a:endParaRPr>
          </a:p>
        </p:txBody>
      </p:sp>
      <p:sp>
        <p:nvSpPr>
          <p:cNvPr id="90" name="TextBox 89"/>
          <p:cNvSpPr txBox="1"/>
          <p:nvPr/>
        </p:nvSpPr>
        <p:spPr>
          <a:xfrm>
            <a:off x="6410770" y="934731"/>
            <a:ext cx="1261884" cy="369332"/>
          </a:xfrm>
          <a:prstGeom prst="rect">
            <a:avLst/>
          </a:prstGeom>
          <a:noFill/>
        </p:spPr>
        <p:txBody>
          <a:bodyPr wrap="none" rtlCol="0">
            <a:spAutoFit/>
          </a:bodyPr>
          <a:lstStyle/>
          <a:p>
            <a:r>
              <a:rPr lang="en-US" altLang="zh-CN" dirty="0">
                <a:solidFill>
                  <a:srgbClr val="FF0000"/>
                </a:solidFill>
              </a:rPr>
              <a:t>By Google</a:t>
            </a:r>
            <a:endParaRPr lang="en-US" dirty="0">
              <a:solidFill>
                <a:srgbClr val="FF0000"/>
              </a:solidFill>
            </a:endParaRPr>
          </a:p>
        </p:txBody>
      </p:sp>
      <p:sp>
        <p:nvSpPr>
          <p:cNvPr id="91" name="TextBox 90"/>
          <p:cNvSpPr txBox="1"/>
          <p:nvPr/>
        </p:nvSpPr>
        <p:spPr>
          <a:xfrm>
            <a:off x="9862126" y="956108"/>
            <a:ext cx="1351652" cy="369332"/>
          </a:xfrm>
          <a:prstGeom prst="rect">
            <a:avLst/>
          </a:prstGeom>
          <a:noFill/>
        </p:spPr>
        <p:txBody>
          <a:bodyPr wrap="none" rtlCol="0">
            <a:spAutoFit/>
          </a:bodyPr>
          <a:lstStyle/>
          <a:p>
            <a:r>
              <a:rPr lang="en-US" altLang="zh-CN" dirty="0">
                <a:solidFill>
                  <a:srgbClr val="FF0000"/>
                </a:solidFill>
              </a:rPr>
              <a:t>By Modular</a:t>
            </a:r>
            <a:endParaRPr lang="en-US" dirty="0">
              <a:solidFill>
                <a:srgbClr val="FF0000"/>
              </a:solidFill>
            </a:endParaRPr>
          </a:p>
        </p:txBody>
      </p:sp>
      <p:sp>
        <p:nvSpPr>
          <p:cNvPr id="3" name="AutoShape 2">
            <a:extLst>
              <a:ext uri="{FF2B5EF4-FFF2-40B4-BE49-F238E27FC236}">
                <a16:creationId xmlns:a16="http://schemas.microsoft.com/office/drawing/2014/main" id="{EF3C6318-B0FA-FFE4-CD44-4D15804E47C6}"/>
              </a:ext>
            </a:extLst>
          </p:cNvPr>
          <p:cNvSpPr txBox="1"/>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indent="0">
              <a:buNone/>
            </a:pPr>
            <a:r>
              <a:rPr lang="en-US" altLang="zh-CN" dirty="0"/>
              <a:t>Triton</a:t>
            </a:r>
            <a:r>
              <a:rPr lang="zh-CN" altLang="en-US" dirty="0"/>
              <a:t> </a:t>
            </a:r>
            <a:r>
              <a:rPr lang="en-US" altLang="zh-CN" dirty="0"/>
              <a:t>vs</a:t>
            </a:r>
            <a:r>
              <a:rPr lang="zh-CN" altLang="en-US" dirty="0"/>
              <a:t> 其他开源编程模型</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673250" y="1032975"/>
            <a:ext cx="8391577" cy="5319341"/>
          </a:xfrm>
          <a:prstGeom prst="rect">
            <a:avLst/>
          </a:prstGeom>
          <a:noFill/>
        </p:spPr>
        <p:txBody>
          <a:bodyPr wrap="square" rtlCol="0">
            <a:spAutoFit/>
          </a:bodyPr>
          <a:lstStyle/>
          <a:p>
            <a:pPr>
              <a:lnSpc>
                <a:spcPct val="150000"/>
              </a:lnSpc>
            </a:pPr>
            <a:r>
              <a:rPr kumimoji="1" lang="en-US" altLang="zh-CN" sz="2800" b="1" dirty="0">
                <a:latin typeface="微软雅黑" panose="020B0503020204020204" pitchFamily="34" charset="-122"/>
                <a:ea typeface="微软雅黑" panose="020B0503020204020204" pitchFamily="34" charset="-122"/>
              </a:rPr>
              <a:t>Triton</a:t>
            </a:r>
            <a:r>
              <a:rPr kumimoji="1" lang="zh-CN" altLang="en-US" sz="2800" b="1" dirty="0">
                <a:latin typeface="微软雅黑" panose="020B0503020204020204" pitchFamily="34" charset="-122"/>
                <a:ea typeface="微软雅黑" panose="020B0503020204020204" pitchFamily="34" charset="-122"/>
              </a:rPr>
              <a:t>语言</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zh-CN" altLang="en-US" sz="2000" dirty="0">
                <a:latin typeface="微软雅黑" panose="020B0503020204020204" pitchFamily="34" charset="-122"/>
                <a:ea typeface="微软雅黑" panose="020B0503020204020204" pitchFamily="34" charset="-122"/>
              </a:rPr>
              <a:t>专用于并行编程的语言</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zh-CN" altLang="en-US" sz="2000" dirty="0">
                <a:latin typeface="微软雅黑" panose="020B0503020204020204" pitchFamily="34" charset="-122"/>
                <a:ea typeface="微软雅黑" panose="020B0503020204020204" pitchFamily="34" charset="-122"/>
              </a:rPr>
              <a:t>用于</a:t>
            </a:r>
            <a:r>
              <a:rPr kumimoji="1" lang="en-US" altLang="zh-CN" sz="2000" dirty="0">
                <a:latin typeface="微软雅黑" panose="020B0503020204020204" pitchFamily="34" charset="-122"/>
                <a:ea typeface="微软雅黑" panose="020B0503020204020204" pitchFamily="34" charset="-122"/>
              </a:rPr>
              <a:t>GPU</a:t>
            </a:r>
            <a:r>
              <a:rPr kumimoji="1" lang="zh-CN" altLang="en-US" sz="2000" dirty="0">
                <a:latin typeface="微软雅黑" panose="020B0503020204020204" pitchFamily="34" charset="-122"/>
                <a:ea typeface="微软雅黑" panose="020B0503020204020204" pitchFamily="34" charset="-122"/>
              </a:rPr>
              <a:t>硬件（或其他加速器）</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zh-CN" altLang="en-US" sz="2000" dirty="0">
                <a:latin typeface="微软雅黑" panose="020B0503020204020204" pitchFamily="34" charset="-122"/>
                <a:ea typeface="微软雅黑" panose="020B0503020204020204" pitchFamily="34" charset="-122"/>
              </a:rPr>
              <a:t>可以编写神经网络的算子</a:t>
            </a:r>
            <a:endParaRPr kumimoji="1" lang="en-US" altLang="zh-CN" sz="2800" b="1" dirty="0">
              <a:latin typeface="微软雅黑" panose="020B0503020204020204" pitchFamily="34" charset="-122"/>
              <a:ea typeface="微软雅黑" panose="020B0503020204020204" pitchFamily="34" charset="-122"/>
            </a:endParaRPr>
          </a:p>
          <a:p>
            <a:pPr>
              <a:lnSpc>
                <a:spcPct val="120000"/>
              </a:lnSpc>
            </a:pPr>
            <a:endParaRPr kumimoji="1" lang="en-US" altLang="zh-CN" sz="2800" b="1" dirty="0">
              <a:latin typeface="微软雅黑" panose="020B0503020204020204" pitchFamily="34" charset="-122"/>
              <a:ea typeface="微软雅黑" panose="020B0503020204020204" pitchFamily="34" charset="-122"/>
            </a:endParaRPr>
          </a:p>
          <a:p>
            <a:pPr>
              <a:lnSpc>
                <a:spcPct val="120000"/>
              </a:lnSpc>
            </a:pPr>
            <a:r>
              <a:rPr kumimoji="1" lang="en-US" altLang="zh-CN" sz="2800" b="1" dirty="0">
                <a:latin typeface="微软雅黑" panose="020B0503020204020204" pitchFamily="34" charset="-122"/>
                <a:ea typeface="微软雅黑" panose="020B0503020204020204" pitchFamily="34" charset="-122"/>
              </a:rPr>
              <a:t>Triton</a:t>
            </a:r>
            <a:r>
              <a:rPr kumimoji="1" lang="zh-CN" altLang="en-US" sz="2800" b="1" dirty="0">
                <a:latin typeface="微软雅黑" panose="020B0503020204020204" pitchFamily="34" charset="-122"/>
                <a:ea typeface="微软雅黑" panose="020B0503020204020204" pitchFamily="34" charset="-122"/>
              </a:rPr>
              <a:t>编译器</a:t>
            </a:r>
            <a:endParaRPr kumimoji="1" lang="en-US" altLang="zh-CN" sz="28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zh-CN" altLang="en-US" sz="2000" dirty="0">
                <a:latin typeface="微软雅黑" panose="020B0503020204020204" pitchFamily="34" charset="-122"/>
                <a:ea typeface="微软雅黑" panose="020B0503020204020204" pitchFamily="34" charset="-122"/>
              </a:rPr>
              <a:t>将</a:t>
            </a:r>
            <a:r>
              <a:rPr kumimoji="1" lang="en-US" altLang="zh-CN" sz="2000" dirty="0">
                <a:latin typeface="微软雅黑" panose="020B0503020204020204" pitchFamily="34" charset="-122"/>
                <a:ea typeface="微软雅黑" panose="020B0503020204020204" pitchFamily="34" charset="-122"/>
              </a:rPr>
              <a:t>Triton</a:t>
            </a:r>
            <a:r>
              <a:rPr kumimoji="1" lang="zh-CN" altLang="en-US" sz="2000" dirty="0">
                <a:latin typeface="微软雅黑" panose="020B0503020204020204" pitchFamily="34" charset="-122"/>
                <a:ea typeface="微软雅黑" panose="020B0503020204020204" pitchFamily="34" charset="-122"/>
              </a:rPr>
              <a:t>语言转换成机器语言</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zh-CN" altLang="en-US" sz="2000" dirty="0">
                <a:latin typeface="微软雅黑" panose="020B0503020204020204" pitchFamily="34" charset="-122"/>
                <a:ea typeface="微软雅黑" panose="020B0503020204020204" pitchFamily="34" charset="-122"/>
              </a:rPr>
              <a:t>分析、优化</a:t>
            </a:r>
            <a:endParaRPr kumimoji="1" lang="en-US" altLang="zh-CN" sz="2000" dirty="0">
              <a:latin typeface="微软雅黑" panose="020B0503020204020204" pitchFamily="34" charset="-122"/>
              <a:ea typeface="微软雅黑" panose="020B0503020204020204" pitchFamily="34" charset="-122"/>
            </a:endParaRPr>
          </a:p>
          <a:p>
            <a:pPr>
              <a:lnSpc>
                <a:spcPct val="120000"/>
              </a:lnSpc>
            </a:pP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zh-CN" altLang="en-US" sz="2000" dirty="0">
                <a:latin typeface="微软雅黑" panose="020B0503020204020204" pitchFamily="34" charset="-122"/>
                <a:ea typeface="微软雅黑" panose="020B0503020204020204" pitchFamily="34" charset="-122"/>
              </a:rPr>
              <a:t>开源项目地址：</a:t>
            </a:r>
            <a:r>
              <a:rPr kumimoji="1" lang="en-US" altLang="zh-CN" sz="2000" dirty="0">
                <a:latin typeface="微软雅黑" panose="020B0503020204020204" pitchFamily="34" charset="-122"/>
                <a:ea typeface="微软雅黑" panose="020B0503020204020204" pitchFamily="34" charset="-122"/>
                <a:hlinkClick r:id="rId3"/>
              </a:rPr>
              <a:t>https://</a:t>
            </a:r>
            <a:r>
              <a:rPr kumimoji="1" lang="en-US" altLang="zh-CN" sz="2000" dirty="0" err="1">
                <a:latin typeface="微软雅黑" panose="020B0503020204020204" pitchFamily="34" charset="-122"/>
                <a:ea typeface="微软雅黑" panose="020B0503020204020204" pitchFamily="34" charset="-122"/>
                <a:hlinkClick r:id="rId3"/>
              </a:rPr>
              <a:t>github.com</a:t>
            </a:r>
            <a:r>
              <a:rPr kumimoji="1" lang="en-US" altLang="zh-CN" sz="2000" dirty="0">
                <a:latin typeface="微软雅黑" panose="020B0503020204020204" pitchFamily="34" charset="-122"/>
                <a:ea typeface="微软雅黑" panose="020B0503020204020204" pitchFamily="34" charset="-122"/>
                <a:hlinkClick r:id="rId3"/>
              </a:rPr>
              <a:t>/triton-lang/triton</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zh-CN" altLang="en-US" sz="2000" dirty="0">
                <a:latin typeface="微软雅黑" panose="020B0503020204020204" pitchFamily="34" charset="-122"/>
                <a:ea typeface="微软雅黑" panose="020B0503020204020204" pitchFamily="34" charset="-122"/>
              </a:rPr>
              <a:t>说明文档地址：</a:t>
            </a:r>
            <a:r>
              <a:rPr kumimoji="1" lang="en-US" altLang="zh-CN" sz="2000" dirty="0">
                <a:latin typeface="微软雅黑" panose="020B0503020204020204" pitchFamily="34" charset="-122"/>
                <a:ea typeface="微软雅黑" panose="020B0503020204020204" pitchFamily="34" charset="-122"/>
                <a:hlinkClick r:id="rId4"/>
              </a:rPr>
              <a:t>https://triton-</a:t>
            </a:r>
            <a:r>
              <a:rPr kumimoji="1" lang="en-US" altLang="zh-CN" sz="2000" dirty="0" err="1">
                <a:latin typeface="微软雅黑" panose="020B0503020204020204" pitchFamily="34" charset="-122"/>
                <a:ea typeface="微软雅黑" panose="020B0503020204020204" pitchFamily="34" charset="-122"/>
                <a:hlinkClick r:id="rId4"/>
              </a:rPr>
              <a:t>lang.org</a:t>
            </a:r>
            <a:endParaRPr kumimoji="1" lang="en-US" altLang="zh-CN" sz="2000" dirty="0">
              <a:latin typeface="微软雅黑" panose="020B0503020204020204" pitchFamily="34" charset="-122"/>
              <a:ea typeface="微软雅黑" panose="020B0503020204020204" pitchFamily="34" charset="-122"/>
            </a:endParaRPr>
          </a:p>
        </p:txBody>
      </p:sp>
      <p:sp>
        <p:nvSpPr>
          <p:cNvPr id="10" name="AutoShape 2"/>
          <p:cNvSpPr txBox="1"/>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indent="0">
              <a:buNone/>
            </a:pPr>
            <a:r>
              <a:rPr lang="en-US" dirty="0">
                <a:solidFill>
                  <a:srgbClr val="0070C0"/>
                </a:solidFill>
              </a:rPr>
              <a:t>Triton Language &amp; Compiler</a:t>
            </a:r>
          </a:p>
        </p:txBody>
      </p:sp>
      <p:pic>
        <p:nvPicPr>
          <p:cNvPr id="1026" name="Picture 2" descr="Trit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8780" y="1872216"/>
            <a:ext cx="1369970" cy="1556784"/>
          </a:xfrm>
          <a:prstGeom prst="rect">
            <a:avLst/>
          </a:prstGeom>
          <a:noFill/>
          <a:extLst>
            <a:ext uri="{909E8E84-426E-40DD-AFC4-6F175D3DCCD1}">
              <a14:hiddenFill xmlns:a14="http://schemas.microsoft.com/office/drawing/2010/main">
                <a:solidFill>
                  <a:srgbClr val="FFFFFF"/>
                </a:solidFill>
              </a14:hiddenFill>
            </a:ext>
          </a:extLst>
        </p:spPr>
      </p:pic>
      <p:pic>
        <p:nvPicPr>
          <p:cNvPr id="6" name="图形 5" descr="女程序员 纯色填充"/>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5821" y="1004720"/>
            <a:ext cx="764287" cy="764287"/>
          </a:xfrm>
          <a:prstGeom prst="rect">
            <a:avLst/>
          </a:prstGeom>
        </p:spPr>
      </p:pic>
      <p:pic>
        <p:nvPicPr>
          <p:cNvPr id="9" name="图形 8" descr="处理器 纯色填充"/>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35821" y="3440190"/>
            <a:ext cx="764287" cy="764287"/>
          </a:xfrm>
          <a:prstGeom prst="rect">
            <a:avLst/>
          </a:prstGeom>
        </p:spPr>
      </p:pic>
      <p:pic>
        <p:nvPicPr>
          <p:cNvPr id="20" name="图形 19" descr="链接 纯色填充"/>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35821" y="5443394"/>
            <a:ext cx="764287" cy="7642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1176" y="191749"/>
            <a:ext cx="8597624" cy="523220"/>
          </a:xfrm>
          <a:prstGeom prst="rect">
            <a:avLst/>
          </a:prstGeom>
          <a:noFill/>
        </p:spPr>
        <p:txBody>
          <a:bodyPr wrap="square" rtlCol="0">
            <a:spAutoFit/>
          </a:bodyPr>
          <a:lstStyle/>
          <a:p>
            <a:r>
              <a:rPr kumimoji="1" lang="en-US" altLang="zh-CN" sz="2800" b="1" dirty="0">
                <a:solidFill>
                  <a:srgbClr val="203BD3"/>
                </a:solidFill>
                <a:latin typeface="Times New Roman" panose="02020503050405090304" pitchFamily="18" charset="0"/>
                <a:ea typeface="+mj-ea"/>
                <a:cs typeface="Times New Roman" panose="02020503050405090304" pitchFamily="18" charset="0"/>
              </a:rPr>
              <a:t>Triton </a:t>
            </a:r>
            <a:r>
              <a:rPr kumimoji="1" lang="zh-CN" altLang="en-US" sz="2800" b="1" dirty="0">
                <a:solidFill>
                  <a:srgbClr val="203BD3"/>
                </a:solidFill>
                <a:latin typeface="Times New Roman" panose="02020503050405090304" pitchFamily="18" charset="0"/>
                <a:ea typeface="+mj-ea"/>
                <a:cs typeface="Times New Roman" panose="02020503050405090304" pitchFamily="18" charset="0"/>
              </a:rPr>
              <a:t>概述 </a:t>
            </a:r>
            <a:r>
              <a:rPr kumimoji="1" lang="en-US" altLang="zh-CN" sz="2800" b="1" dirty="0">
                <a:solidFill>
                  <a:srgbClr val="203BD3"/>
                </a:solidFill>
                <a:latin typeface="Times New Roman" panose="02020503050405090304" pitchFamily="18" charset="0"/>
                <a:ea typeface="+mj-ea"/>
                <a:cs typeface="Times New Roman" panose="02020503050405090304" pitchFamily="18" charset="0"/>
              </a:rPr>
              <a:t>|</a:t>
            </a:r>
            <a:r>
              <a:rPr kumimoji="1" lang="zh-CN" altLang="en-US" sz="2800" b="1" dirty="0">
                <a:solidFill>
                  <a:srgbClr val="203BD3"/>
                </a:solidFill>
                <a:latin typeface="Times New Roman" panose="02020503050405090304" pitchFamily="18" charset="0"/>
                <a:ea typeface="+mj-ea"/>
                <a:cs typeface="Times New Roman" panose="02020503050405090304" pitchFamily="18" charset="0"/>
              </a:rPr>
              <a:t> </a:t>
            </a:r>
            <a:r>
              <a:rPr kumimoji="1" lang="en-US" altLang="zh-CN" sz="2800" b="1" dirty="0">
                <a:latin typeface="Times New Roman" panose="02020503050405090304" pitchFamily="18" charset="0"/>
                <a:ea typeface="+mj-ea"/>
                <a:cs typeface="Times New Roman" panose="02020503050405090304" pitchFamily="18" charset="0"/>
              </a:rPr>
              <a:t>Triton</a:t>
            </a:r>
            <a:r>
              <a:rPr kumimoji="1" lang="zh-CN" altLang="en-US" sz="2800" b="1" dirty="0">
                <a:latin typeface="Times New Roman" panose="02020503050405090304" pitchFamily="18" charset="0"/>
                <a:ea typeface="+mj-ea"/>
                <a:cs typeface="Times New Roman" panose="02020503050405090304" pitchFamily="18" charset="0"/>
              </a:rPr>
              <a:t> 作为编程语言</a:t>
            </a:r>
          </a:p>
        </p:txBody>
      </p:sp>
      <p:sp>
        <p:nvSpPr>
          <p:cNvPr id="3" name="灯片编号占位符 4"/>
          <p:cNvSpPr txBox="1"/>
          <p:nvPr/>
        </p:nvSpPr>
        <p:spPr>
          <a:xfrm>
            <a:off x="11315785" y="6333924"/>
            <a:ext cx="495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CC9FD4-7953-474F-BDDD-03B89B9227C0}" type="slidenum">
              <a:rPr lang="zh-CN" altLang="en-US" smtClean="0"/>
              <a:t>6</a:t>
            </a:fld>
            <a:endParaRPr lang="zh-CN" altLang="en-US" dirty="0"/>
          </a:p>
        </p:txBody>
      </p:sp>
      <p:pic>
        <p:nvPicPr>
          <p:cNvPr id="4" name="图片 3"/>
          <p:cNvPicPr>
            <a:picLocks noChangeAspect="1"/>
          </p:cNvPicPr>
          <p:nvPr/>
        </p:nvPicPr>
        <p:blipFill>
          <a:blip r:embed="rId3"/>
          <a:stretch>
            <a:fillRect/>
          </a:stretch>
        </p:blipFill>
        <p:spPr>
          <a:xfrm>
            <a:off x="1975125" y="898654"/>
            <a:ext cx="7795243" cy="2530346"/>
          </a:xfrm>
          <a:prstGeom prst="rect">
            <a:avLst/>
          </a:prstGeom>
        </p:spPr>
      </p:pic>
      <p:sp>
        <p:nvSpPr>
          <p:cNvPr id="5" name="文本框 4"/>
          <p:cNvSpPr txBox="1"/>
          <p:nvPr/>
        </p:nvSpPr>
        <p:spPr>
          <a:xfrm>
            <a:off x="851176" y="3535324"/>
            <a:ext cx="5816324" cy="2999740"/>
          </a:xfrm>
          <a:prstGeom prst="rect">
            <a:avLst/>
          </a:prstGeom>
          <a:noFill/>
        </p:spPr>
        <p:txBody>
          <a:bodyPr wrap="square">
            <a:spAutoFit/>
          </a:bodyPr>
          <a:lstStyle/>
          <a:p>
            <a:pPr indent="0" algn="l">
              <a:lnSpc>
                <a:spcPct val="150000"/>
              </a:lnSpc>
              <a:buClrTx/>
              <a:buSzTx/>
              <a:buFont typeface="Arial" panose="020B0604020202090204" pitchFamily="34" charset="0"/>
              <a:buNone/>
            </a:pPr>
            <a:r>
              <a:rPr kumimoji="1" lang="zh-CN" altLang="en-US" sz="1400" b="1" dirty="0">
                <a:solidFill>
                  <a:schemeClr val="accent2"/>
                </a:solidFill>
                <a:latin typeface="微软雅黑" panose="020B0503020204020204" pitchFamily="34" charset="-122"/>
                <a:ea typeface="微软雅黑" panose="020B0503020204020204" pitchFamily="34" charset="-122"/>
              </a:rPr>
              <a:t>GPU编程的挑战</a:t>
            </a:r>
            <a:endParaRPr kumimoji="1" lang="zh-CN" altLang="en-US" sz="1400" dirty="0">
              <a:latin typeface="微软雅黑" panose="020B0503020204020204" pitchFamily="34" charset="-122"/>
              <a:ea typeface="微软雅黑" panose="020B0503020204020204" pitchFamily="34" charset="-122"/>
            </a:endParaRPr>
          </a:p>
          <a:p>
            <a:pPr marL="285750" indent="-285750" algn="l">
              <a:lnSpc>
                <a:spcPct val="150000"/>
              </a:lnSpc>
              <a:buClrTx/>
              <a:buSzTx/>
              <a:buFont typeface="Arial" panose="020B0604020202090204" pitchFamily="34" charset="0"/>
              <a:buChar char="•"/>
            </a:pPr>
            <a:r>
              <a:rPr kumimoji="1" lang="zh-CN" altLang="en-US" sz="1400" dirty="0">
                <a:latin typeface="微软雅黑" panose="020B0503020204020204" pitchFamily="34" charset="-122"/>
                <a:ea typeface="微软雅黑" panose="020B0503020204020204" pitchFamily="34" charset="-122"/>
              </a:rPr>
              <a:t>在编写 CUDA 代码的时候，必须考虑 DRAM、 SRAM 和 ALUs 三部分才能写出高效的算子</a:t>
            </a:r>
          </a:p>
          <a:p>
            <a:pPr marL="285750" indent="-285750" algn="l">
              <a:lnSpc>
                <a:spcPct val="150000"/>
              </a:lnSpc>
              <a:buClrTx/>
              <a:buSzTx/>
              <a:buFont typeface="Arial" panose="020B0604020202090204" pitchFamily="34" charset="0"/>
              <a:buChar char="•"/>
            </a:pPr>
            <a:r>
              <a:rPr kumimoji="1" lang="zh-CN" altLang="en-US" sz="1400" dirty="0">
                <a:latin typeface="微软雅黑" panose="020B0503020204020204" pitchFamily="34" charset="-122"/>
                <a:ea typeface="微软雅黑" panose="020B0503020204020204" pitchFamily="34" charset="-122"/>
              </a:rPr>
              <a:t>DRAM 的内存访问必须融合才能充分利用带宽</a:t>
            </a:r>
          </a:p>
          <a:p>
            <a:pPr marL="285750" indent="-285750" algn="l">
              <a:lnSpc>
                <a:spcPct val="150000"/>
              </a:lnSpc>
              <a:buClrTx/>
              <a:buSzTx/>
              <a:buFont typeface="Arial" panose="020B0604020202090204" pitchFamily="34" charset="0"/>
              <a:buChar char="•"/>
            </a:pPr>
            <a:r>
              <a:rPr kumimoji="1" lang="zh-CN" altLang="en-US" sz="1400" dirty="0">
                <a:latin typeface="微软雅黑" panose="020B0503020204020204" pitchFamily="34" charset="-122"/>
                <a:ea typeface="微软雅黑" panose="020B0503020204020204" pitchFamily="34" charset="-122"/>
              </a:rPr>
              <a:t>数据在重新使用之前必须手动存储到 SRAM 中并进行管理，以尽量减少在检索时共享内存 bank 冲突。</a:t>
            </a:r>
          </a:p>
          <a:p>
            <a:pPr marL="285750" indent="-285750" algn="l">
              <a:lnSpc>
                <a:spcPct val="150000"/>
              </a:lnSpc>
              <a:buClrTx/>
              <a:buSzTx/>
              <a:buFont typeface="Arial" panose="020B0604020202090204" pitchFamily="34" charset="0"/>
              <a:buChar char="•"/>
            </a:pPr>
            <a:r>
              <a:rPr kumimoji="1" lang="zh-CN" altLang="en-US" sz="1400" dirty="0">
                <a:latin typeface="微软雅黑" panose="020B0503020204020204" pitchFamily="34" charset="-122"/>
                <a:ea typeface="微软雅黑" panose="020B0503020204020204" pitchFamily="34" charset="-122"/>
              </a:rPr>
              <a:t>计算必须经过精心划分和调度，无论是在流式多处理器（SMs）之间还是内部，以促进指令/线程级并行性，并利用特定运算单元（如Tensor core）</a:t>
            </a:r>
          </a:p>
        </p:txBody>
      </p:sp>
      <p:graphicFrame>
        <p:nvGraphicFramePr>
          <p:cNvPr id="7" name="表格 6"/>
          <p:cNvGraphicFramePr>
            <a:graphicFrameLocks noGrp="1"/>
          </p:cNvGraphicFramePr>
          <p:nvPr>
            <p:extLst>
              <p:ext uri="{D42A27DB-BD31-4B8C-83A1-F6EECF244321}">
                <p14:modId xmlns:p14="http://schemas.microsoft.com/office/powerpoint/2010/main" val="736822411"/>
              </p:ext>
            </p:extLst>
          </p:nvPr>
        </p:nvGraphicFramePr>
        <p:xfrm>
          <a:off x="7191858" y="3760491"/>
          <a:ext cx="3838092" cy="2347892"/>
        </p:xfrm>
        <a:graphic>
          <a:graphicData uri="http://schemas.openxmlformats.org/drawingml/2006/table">
            <a:tbl>
              <a:tblPr firstRow="1" bandRow="1">
                <a:tableStyleId>{0E3FDE45-AF77-4B5C-9715-49D594BDF05E}</a:tableStyleId>
              </a:tblPr>
              <a:tblGrid>
                <a:gridCol w="1666392">
                  <a:extLst>
                    <a:ext uri="{9D8B030D-6E8A-4147-A177-3AD203B41FA5}">
                      <a16:colId xmlns:a16="http://schemas.microsoft.com/office/drawing/2014/main" val="20000"/>
                    </a:ext>
                  </a:extLst>
                </a:gridCol>
                <a:gridCol w="1050778">
                  <a:extLst>
                    <a:ext uri="{9D8B030D-6E8A-4147-A177-3AD203B41FA5}">
                      <a16:colId xmlns:a16="http://schemas.microsoft.com/office/drawing/2014/main" val="20001"/>
                    </a:ext>
                  </a:extLst>
                </a:gridCol>
                <a:gridCol w="1120922">
                  <a:extLst>
                    <a:ext uri="{9D8B030D-6E8A-4147-A177-3AD203B41FA5}">
                      <a16:colId xmlns:a16="http://schemas.microsoft.com/office/drawing/2014/main" val="20002"/>
                    </a:ext>
                  </a:extLst>
                </a:gridCol>
              </a:tblGrid>
              <a:tr h="0">
                <a:tc>
                  <a:txBody>
                    <a:bodyPr/>
                    <a:lstStyle/>
                    <a:p>
                      <a:endParaRPr lang="zh-CN" altLang="en-US" sz="1400" dirty="0"/>
                    </a:p>
                  </a:txBody>
                  <a:tcPr anchor="ctr"/>
                </a:tc>
                <a:tc>
                  <a:txBody>
                    <a:bodyPr/>
                    <a:lstStyle/>
                    <a:p>
                      <a:r>
                        <a:rPr lang="en-US" altLang="zh-CN" sz="1400" dirty="0"/>
                        <a:t>CUDA</a:t>
                      </a:r>
                      <a:endParaRPr lang="zh-CN" altLang="en-US" sz="1400" dirty="0"/>
                    </a:p>
                  </a:txBody>
                  <a:tcPr anchor="ctr"/>
                </a:tc>
                <a:tc>
                  <a:txBody>
                    <a:bodyPr/>
                    <a:lstStyle/>
                    <a:p>
                      <a:r>
                        <a:rPr lang="en-US" altLang="zh-CN" sz="1400" dirty="0"/>
                        <a:t>Triton</a:t>
                      </a:r>
                      <a:endParaRPr lang="zh-CN" altLang="en-US" sz="1400" dirty="0"/>
                    </a:p>
                  </a:txBody>
                  <a:tcPr anchor="ctr"/>
                </a:tc>
                <a:extLst>
                  <a:ext uri="{0D108BD9-81ED-4DB2-BD59-A6C34878D82A}">
                    <a16:rowId xmlns:a16="http://schemas.microsoft.com/office/drawing/2014/main" val="10000"/>
                  </a:ext>
                </a:extLst>
              </a:tr>
              <a:tr h="52099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内存融合访问</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手动</a:t>
                      </a:r>
                    </a:p>
                  </a:txBody>
                  <a:tcPr anchor="ctr"/>
                </a:tc>
                <a:tc>
                  <a:txBody>
                    <a:bodyPr/>
                    <a:lstStyle/>
                    <a:p>
                      <a:r>
                        <a:rPr lang="zh-CN" altLang="en-US" sz="1400" dirty="0"/>
                        <a:t>自动</a:t>
                      </a:r>
                    </a:p>
                  </a:txBody>
                  <a:tcPr anchor="ctr"/>
                </a:tc>
                <a:extLst>
                  <a:ext uri="{0D108BD9-81ED-4DB2-BD59-A6C34878D82A}">
                    <a16:rowId xmlns:a16="http://schemas.microsoft.com/office/drawing/2014/main" val="10001"/>
                  </a:ext>
                </a:extLst>
              </a:tr>
              <a:tr h="48577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共享内存管理</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手动</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自动</a:t>
                      </a:r>
                    </a:p>
                  </a:txBody>
                  <a:tcPr anchor="ct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SM</a:t>
                      </a:r>
                      <a:r>
                        <a:rPr lang="zh-CN" altLang="en-US" sz="1400" dirty="0"/>
                        <a:t> 内部 </a:t>
                      </a:r>
                      <a:r>
                        <a:rPr lang="en-US" altLang="zh-CN" sz="1400" dirty="0"/>
                        <a:t>Scheduling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手动</a:t>
                      </a:r>
                    </a:p>
                  </a:txBody>
                  <a:tcPr anchor="ctr"/>
                </a:tc>
                <a:tc>
                  <a:txBody>
                    <a:bodyPr/>
                    <a:lstStyle/>
                    <a:p>
                      <a:r>
                        <a:rPr lang="zh-CN" altLang="en-US" sz="1400" dirty="0"/>
                        <a:t>自动</a:t>
                      </a:r>
                    </a:p>
                  </a:txBody>
                  <a:tcPr anchor="ctr"/>
                </a:tc>
                <a:extLst>
                  <a:ext uri="{0D108BD9-81ED-4DB2-BD59-A6C34878D82A}">
                    <a16:rowId xmlns:a16="http://schemas.microsoft.com/office/drawing/2014/main" val="10003"/>
                  </a:ext>
                </a:extLst>
              </a:tr>
              <a:tr h="12646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SM</a:t>
                      </a:r>
                      <a:r>
                        <a:rPr lang="zh-CN" altLang="en-US" sz="1400" dirty="0"/>
                        <a:t> 外部 </a:t>
                      </a:r>
                      <a:r>
                        <a:rPr lang="en-US" altLang="zh-CN" sz="1400" dirty="0"/>
                        <a:t>Scheduling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手动</a:t>
                      </a:r>
                      <a:endParaRPr lang="en-US" altLang="zh-CN"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t>手动</a:t>
                      </a:r>
                      <a:endParaRPr lang="en-US" altLang="zh-CN" sz="1400" dirty="0"/>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Triton</a:t>
            </a:r>
            <a:r>
              <a:rPr lang="zh-CN" altLang="en-US"/>
              <a:t> </a:t>
            </a:r>
            <a:r>
              <a:rPr lang="en-US"/>
              <a:t>开源优势</a:t>
            </a:r>
          </a:p>
        </p:txBody>
      </p:sp>
      <p:sp>
        <p:nvSpPr>
          <p:cNvPr id="3" name="Text Placeholder 2"/>
          <p:cNvSpPr>
            <a:spLocks noGrp="1"/>
          </p:cNvSpPr>
          <p:nvPr>
            <p:ph type="body" sz="quarter" idx="22"/>
          </p:nvPr>
        </p:nvSpPr>
        <p:spPr>
          <a:xfrm>
            <a:off x="474300" y="1125968"/>
            <a:ext cx="11081266" cy="945203"/>
          </a:xfrm>
        </p:spPr>
        <p:txBody>
          <a:bodyPr/>
          <a:lstStyle/>
          <a:p>
            <a:r>
              <a:rPr lang="en-US"/>
              <a:t>Pytorch</a:t>
            </a:r>
            <a:r>
              <a:rPr lang="zh-CN" altLang="en-US"/>
              <a:t> </a:t>
            </a:r>
            <a:r>
              <a:rPr lang="en-US"/>
              <a:t>框架集成</a:t>
            </a:r>
          </a:p>
          <a:p>
            <a:r>
              <a:rPr lang="en-US"/>
              <a:t>大模型领域的定制化算子</a:t>
            </a:r>
          </a:p>
        </p:txBody>
      </p:sp>
      <p:sp>
        <p:nvSpPr>
          <p:cNvPr id="4" name="Slide Number Placeholder 3"/>
          <p:cNvSpPr>
            <a:spLocks noGrp="1"/>
          </p:cNvSpPr>
          <p:nvPr>
            <p:ph type="sldNum" sz="quarter" idx="4"/>
          </p:nvPr>
        </p:nvSpPr>
        <p:spPr/>
        <p:txBody>
          <a:bodyPr/>
          <a:lstStyle/>
          <a:p>
            <a:fld id="{CFA165D2-0530-E94C-A987-BD40D545B1E6}" type="slidenum">
              <a:rPr kumimoji="1" lang="zh-CN" altLang="en-US" smtClean="0"/>
              <a:t>7</a:t>
            </a:fld>
            <a:endParaRPr kumimoji="1" lang="zh-CN" altLang="en-US"/>
          </a:p>
        </p:txBody>
      </p:sp>
      <p:cxnSp>
        <p:nvCxnSpPr>
          <p:cNvPr id="6" name="Straight Arrow Connector 5"/>
          <p:cNvCxnSpPr/>
          <p:nvPr/>
        </p:nvCxnSpPr>
        <p:spPr>
          <a:xfrm flipV="1">
            <a:off x="264577" y="5716228"/>
            <a:ext cx="10929654" cy="158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34"/>
          <p:cNvCxnSpPr>
            <a:stCxn id="10" idx="1"/>
          </p:cNvCxnSpPr>
          <p:nvPr/>
        </p:nvCxnSpPr>
        <p:spPr>
          <a:xfrm flipV="1">
            <a:off x="1869428" y="5716228"/>
            <a:ext cx="1276" cy="42541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869428" y="5956980"/>
            <a:ext cx="697627" cy="369332"/>
          </a:xfrm>
          <a:prstGeom prst="rect">
            <a:avLst/>
          </a:prstGeom>
          <a:noFill/>
        </p:spPr>
        <p:txBody>
          <a:bodyPr wrap="none" rtlCol="0">
            <a:spAutoFit/>
          </a:bodyPr>
          <a:lstStyle/>
          <a:p>
            <a:r>
              <a:rPr lang="en-US" altLang="zh-CN"/>
              <a:t>2016</a:t>
            </a:r>
            <a:endParaRPr lang="en-US"/>
          </a:p>
        </p:txBody>
      </p:sp>
      <p:cxnSp>
        <p:nvCxnSpPr>
          <p:cNvPr id="16" name="直接连接符 34"/>
          <p:cNvCxnSpPr/>
          <p:nvPr/>
        </p:nvCxnSpPr>
        <p:spPr>
          <a:xfrm flipV="1">
            <a:off x="3455296" y="5747837"/>
            <a:ext cx="0" cy="35621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55296" y="5956980"/>
            <a:ext cx="697627" cy="369332"/>
          </a:xfrm>
          <a:prstGeom prst="rect">
            <a:avLst/>
          </a:prstGeom>
          <a:noFill/>
        </p:spPr>
        <p:txBody>
          <a:bodyPr wrap="none" rtlCol="0">
            <a:spAutoFit/>
          </a:bodyPr>
          <a:lstStyle/>
          <a:p>
            <a:r>
              <a:rPr lang="en-US" altLang="zh-CN"/>
              <a:t>2018</a:t>
            </a:r>
            <a:endParaRPr lang="en-US"/>
          </a:p>
        </p:txBody>
      </p:sp>
      <p:cxnSp>
        <p:nvCxnSpPr>
          <p:cNvPr id="18" name="直接连接符 34"/>
          <p:cNvCxnSpPr/>
          <p:nvPr/>
        </p:nvCxnSpPr>
        <p:spPr>
          <a:xfrm flipV="1">
            <a:off x="4993937" y="5747837"/>
            <a:ext cx="0" cy="35621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93937" y="5956980"/>
            <a:ext cx="697627" cy="369332"/>
          </a:xfrm>
          <a:prstGeom prst="rect">
            <a:avLst/>
          </a:prstGeom>
          <a:noFill/>
        </p:spPr>
        <p:txBody>
          <a:bodyPr wrap="none" rtlCol="0">
            <a:spAutoFit/>
          </a:bodyPr>
          <a:lstStyle/>
          <a:p>
            <a:r>
              <a:rPr lang="en-US" altLang="zh-CN"/>
              <a:t>2020</a:t>
            </a:r>
            <a:endParaRPr lang="en-US"/>
          </a:p>
        </p:txBody>
      </p:sp>
      <p:cxnSp>
        <p:nvCxnSpPr>
          <p:cNvPr id="20" name="直接连接符 34"/>
          <p:cNvCxnSpPr/>
          <p:nvPr/>
        </p:nvCxnSpPr>
        <p:spPr>
          <a:xfrm flipV="1">
            <a:off x="8142063" y="5747837"/>
            <a:ext cx="0" cy="35621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42063" y="5956980"/>
            <a:ext cx="697627" cy="369332"/>
          </a:xfrm>
          <a:prstGeom prst="rect">
            <a:avLst/>
          </a:prstGeom>
          <a:noFill/>
        </p:spPr>
        <p:txBody>
          <a:bodyPr wrap="none" rtlCol="0">
            <a:spAutoFit/>
          </a:bodyPr>
          <a:lstStyle/>
          <a:p>
            <a:r>
              <a:rPr lang="en-US" altLang="zh-CN"/>
              <a:t>2023</a:t>
            </a:r>
            <a:endParaRPr lang="en-US"/>
          </a:p>
        </p:txBody>
      </p:sp>
      <p:sp>
        <p:nvSpPr>
          <p:cNvPr id="25" name="Freeform 24"/>
          <p:cNvSpPr/>
          <p:nvPr/>
        </p:nvSpPr>
        <p:spPr>
          <a:xfrm>
            <a:off x="1388297" y="2734778"/>
            <a:ext cx="4682169" cy="2057400"/>
          </a:xfrm>
          <a:custGeom>
            <a:avLst/>
            <a:gdLst>
              <a:gd name="connsiteX0" fmla="*/ 0 w 4682169"/>
              <a:gd name="connsiteY0" fmla="*/ 2060154 h 2060154"/>
              <a:gd name="connsiteX1" fmla="*/ 2677099 w 4682169"/>
              <a:gd name="connsiteY1" fmla="*/ 1410159 h 2060154"/>
              <a:gd name="connsiteX2" fmla="*/ 4682169 w 4682169"/>
              <a:gd name="connsiteY2" fmla="*/ 0 h 2060154"/>
            </a:gdLst>
            <a:ahLst/>
            <a:cxnLst>
              <a:cxn ang="0">
                <a:pos x="connsiteX0" y="connsiteY0"/>
              </a:cxn>
              <a:cxn ang="0">
                <a:pos x="connsiteX1" y="connsiteY1"/>
              </a:cxn>
              <a:cxn ang="0">
                <a:pos x="connsiteX2" y="connsiteY2"/>
              </a:cxn>
            </a:cxnLst>
            <a:rect l="l" t="t" r="r" b="b"/>
            <a:pathLst>
              <a:path w="4682169" h="2060154">
                <a:moveTo>
                  <a:pt x="0" y="2060154"/>
                </a:moveTo>
                <a:cubicBezTo>
                  <a:pt x="948369" y="1906836"/>
                  <a:pt x="1896738" y="1753518"/>
                  <a:pt x="2677099" y="1410159"/>
                </a:cubicBezTo>
                <a:cubicBezTo>
                  <a:pt x="3457461" y="1066800"/>
                  <a:pt x="4069815" y="533400"/>
                  <a:pt x="4682169"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892539" y="2381622"/>
            <a:ext cx="5501096" cy="1932468"/>
          </a:xfrm>
          <a:custGeom>
            <a:avLst/>
            <a:gdLst>
              <a:gd name="connsiteX0" fmla="*/ 0 w 4153359"/>
              <a:gd name="connsiteY0" fmla="*/ 1927952 h 1932468"/>
              <a:gd name="connsiteX1" fmla="*/ 2236424 w 4153359"/>
              <a:gd name="connsiteY1" fmla="*/ 1630496 h 1932468"/>
              <a:gd name="connsiteX2" fmla="*/ 4153359 w 4153359"/>
              <a:gd name="connsiteY2" fmla="*/ 0 h 1932468"/>
              <a:gd name="connsiteX3" fmla="*/ 4153359 w 4153359"/>
              <a:gd name="connsiteY3" fmla="*/ 0 h 1932468"/>
            </a:gdLst>
            <a:ahLst/>
            <a:cxnLst>
              <a:cxn ang="0">
                <a:pos x="connsiteX0" y="connsiteY0"/>
              </a:cxn>
              <a:cxn ang="0">
                <a:pos x="connsiteX1" y="connsiteY1"/>
              </a:cxn>
              <a:cxn ang="0">
                <a:pos x="connsiteX2" y="connsiteY2"/>
              </a:cxn>
              <a:cxn ang="0">
                <a:pos x="connsiteX3" y="connsiteY3"/>
              </a:cxn>
            </a:cxnLst>
            <a:rect l="l" t="t" r="r" b="b"/>
            <a:pathLst>
              <a:path w="4153359" h="1932468">
                <a:moveTo>
                  <a:pt x="0" y="1927952"/>
                </a:moveTo>
                <a:cubicBezTo>
                  <a:pt x="772099" y="1939886"/>
                  <a:pt x="1544198" y="1951821"/>
                  <a:pt x="2236424" y="1630496"/>
                </a:cubicBezTo>
                <a:cubicBezTo>
                  <a:pt x="2928650" y="1309171"/>
                  <a:pt x="4153359" y="0"/>
                  <a:pt x="4153359" y="0"/>
                </a:cubicBezTo>
                <a:lnTo>
                  <a:pt x="4153359" y="0"/>
                </a:lnTo>
              </a:path>
            </a:pathLst>
          </a:custGeom>
          <a:noFill/>
          <a:ln w="57150">
            <a:solidFill>
              <a:schemeClr val="accent5">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855479" y="4317446"/>
            <a:ext cx="1287597" cy="369332"/>
          </a:xfrm>
          <a:prstGeom prst="rect">
            <a:avLst/>
          </a:prstGeom>
          <a:noFill/>
        </p:spPr>
        <p:txBody>
          <a:bodyPr wrap="none" rtlCol="0">
            <a:spAutoFit/>
          </a:bodyPr>
          <a:lstStyle/>
          <a:p>
            <a:r>
              <a:rPr lang="en-US" err="1"/>
              <a:t>Tensorflow</a:t>
            </a:r>
            <a:endParaRPr lang="en-US"/>
          </a:p>
        </p:txBody>
      </p:sp>
      <p:sp>
        <p:nvSpPr>
          <p:cNvPr id="30" name="TextBox 29"/>
          <p:cNvSpPr txBox="1"/>
          <p:nvPr/>
        </p:nvSpPr>
        <p:spPr>
          <a:xfrm>
            <a:off x="4249757" y="3749108"/>
            <a:ext cx="966931" cy="369332"/>
          </a:xfrm>
          <a:prstGeom prst="rect">
            <a:avLst/>
          </a:prstGeom>
          <a:noFill/>
        </p:spPr>
        <p:txBody>
          <a:bodyPr wrap="none" rtlCol="0">
            <a:spAutoFit/>
          </a:bodyPr>
          <a:lstStyle/>
          <a:p>
            <a:r>
              <a:rPr lang="en-US" err="1"/>
              <a:t>Pytorch</a:t>
            </a:r>
            <a:endParaRPr lang="en-US"/>
          </a:p>
        </p:txBody>
      </p:sp>
      <p:sp>
        <p:nvSpPr>
          <p:cNvPr id="31" name="TextBox 30"/>
          <p:cNvSpPr txBox="1"/>
          <p:nvPr/>
        </p:nvSpPr>
        <p:spPr>
          <a:xfrm>
            <a:off x="1464327" y="4600935"/>
            <a:ext cx="731932" cy="369332"/>
          </a:xfrm>
          <a:prstGeom prst="rect">
            <a:avLst/>
          </a:prstGeom>
          <a:noFill/>
        </p:spPr>
        <p:txBody>
          <a:bodyPr wrap="none" rtlCol="0">
            <a:spAutoFit/>
          </a:bodyPr>
          <a:lstStyle/>
          <a:p>
            <a:r>
              <a:rPr lang="en-US"/>
              <a:t>Caffe</a:t>
            </a:r>
          </a:p>
        </p:txBody>
      </p:sp>
      <p:sp>
        <p:nvSpPr>
          <p:cNvPr id="32" name="TextBox 31"/>
          <p:cNvSpPr txBox="1"/>
          <p:nvPr/>
        </p:nvSpPr>
        <p:spPr>
          <a:xfrm>
            <a:off x="2440640" y="4689207"/>
            <a:ext cx="702436" cy="307777"/>
          </a:xfrm>
          <a:prstGeom prst="rect">
            <a:avLst/>
          </a:prstGeom>
          <a:noFill/>
        </p:spPr>
        <p:txBody>
          <a:bodyPr wrap="none" rtlCol="0">
            <a:spAutoFit/>
          </a:bodyPr>
          <a:lstStyle/>
          <a:p>
            <a:r>
              <a:rPr lang="en-US" sz="1400" err="1"/>
              <a:t>MxNet</a:t>
            </a:r>
            <a:endParaRPr lang="en-US" sz="1400"/>
          </a:p>
        </p:txBody>
      </p:sp>
      <p:sp>
        <p:nvSpPr>
          <p:cNvPr id="33" name="TextBox 32"/>
          <p:cNvSpPr txBox="1"/>
          <p:nvPr/>
        </p:nvSpPr>
        <p:spPr>
          <a:xfrm>
            <a:off x="3963241" y="4027791"/>
            <a:ext cx="1300356" cy="307777"/>
          </a:xfrm>
          <a:prstGeom prst="rect">
            <a:avLst/>
          </a:prstGeom>
          <a:noFill/>
        </p:spPr>
        <p:txBody>
          <a:bodyPr wrap="none" rtlCol="0">
            <a:spAutoFit/>
          </a:bodyPr>
          <a:lstStyle/>
          <a:p>
            <a:r>
              <a:rPr lang="en-US" sz="1400" err="1"/>
              <a:t>PaddlePaddle</a:t>
            </a:r>
            <a:endParaRPr lang="en-US" sz="1400"/>
          </a:p>
        </p:txBody>
      </p:sp>
      <p:sp>
        <p:nvSpPr>
          <p:cNvPr id="34" name="TextBox 33"/>
          <p:cNvSpPr txBox="1"/>
          <p:nvPr/>
        </p:nvSpPr>
        <p:spPr>
          <a:xfrm>
            <a:off x="5085346" y="3236757"/>
            <a:ext cx="503664" cy="338554"/>
          </a:xfrm>
          <a:prstGeom prst="rect">
            <a:avLst/>
          </a:prstGeom>
          <a:noFill/>
        </p:spPr>
        <p:txBody>
          <a:bodyPr wrap="none" rtlCol="0">
            <a:spAutoFit/>
          </a:bodyPr>
          <a:lstStyle/>
          <a:p>
            <a:r>
              <a:rPr lang="en-US" sz="1600"/>
              <a:t>Jax</a:t>
            </a:r>
          </a:p>
        </p:txBody>
      </p:sp>
      <p:sp>
        <p:nvSpPr>
          <p:cNvPr id="35" name="Freeform 34"/>
          <p:cNvSpPr/>
          <p:nvPr/>
        </p:nvSpPr>
        <p:spPr>
          <a:xfrm>
            <a:off x="3910363" y="2556689"/>
            <a:ext cx="5221995" cy="1803935"/>
          </a:xfrm>
          <a:custGeom>
            <a:avLst/>
            <a:gdLst>
              <a:gd name="connsiteX0" fmla="*/ 0 w 5221995"/>
              <a:gd name="connsiteY0" fmla="*/ 1795749 h 1803935"/>
              <a:gd name="connsiteX1" fmla="*/ 3415228 w 5221995"/>
              <a:gd name="connsiteY1" fmla="*/ 1531344 h 1803935"/>
              <a:gd name="connsiteX2" fmla="*/ 5221995 w 5221995"/>
              <a:gd name="connsiteY2" fmla="*/ 0 h 1803935"/>
              <a:gd name="connsiteX3" fmla="*/ 5221995 w 5221995"/>
              <a:gd name="connsiteY3" fmla="*/ 0 h 1803935"/>
              <a:gd name="connsiteX4" fmla="*/ 5221995 w 5221995"/>
              <a:gd name="connsiteY4" fmla="*/ 0 h 1803935"/>
              <a:gd name="connsiteX5" fmla="*/ 5221995 w 5221995"/>
              <a:gd name="connsiteY5" fmla="*/ 0 h 18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1995" h="1803935">
                <a:moveTo>
                  <a:pt x="0" y="1795749"/>
                </a:moveTo>
                <a:cubicBezTo>
                  <a:pt x="1272448" y="1813192"/>
                  <a:pt x="2544896" y="1830635"/>
                  <a:pt x="3415228" y="1531344"/>
                </a:cubicBezTo>
                <a:cubicBezTo>
                  <a:pt x="4285560" y="1232053"/>
                  <a:pt x="5221995" y="0"/>
                  <a:pt x="5221995" y="0"/>
                </a:cubicBezTo>
                <a:lnTo>
                  <a:pt x="5221995" y="0"/>
                </a:lnTo>
                <a:lnTo>
                  <a:pt x="5221995" y="0"/>
                </a:lnTo>
                <a:lnTo>
                  <a:pt x="5221995" y="0"/>
                </a:lnTo>
              </a:path>
            </a:pathLst>
          </a:custGeom>
          <a:noFill/>
          <a:ln w="5715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875153" y="2932084"/>
            <a:ext cx="572593" cy="307777"/>
          </a:xfrm>
          <a:prstGeom prst="rect">
            <a:avLst/>
          </a:prstGeom>
          <a:noFill/>
        </p:spPr>
        <p:txBody>
          <a:bodyPr wrap="none" rtlCol="0">
            <a:spAutoFit/>
          </a:bodyPr>
          <a:lstStyle/>
          <a:p>
            <a:r>
              <a:rPr lang="en-US" sz="1400" err="1"/>
              <a:t>Jittor</a:t>
            </a:r>
            <a:endParaRPr lang="en-US" sz="1400"/>
          </a:p>
        </p:txBody>
      </p:sp>
      <p:sp>
        <p:nvSpPr>
          <p:cNvPr id="37" name="TextBox 36"/>
          <p:cNvSpPr txBox="1"/>
          <p:nvPr/>
        </p:nvSpPr>
        <p:spPr>
          <a:xfrm>
            <a:off x="5188840" y="2460109"/>
            <a:ext cx="646331" cy="369332"/>
          </a:xfrm>
          <a:prstGeom prst="rect">
            <a:avLst/>
          </a:prstGeom>
          <a:noFill/>
        </p:spPr>
        <p:txBody>
          <a:bodyPr wrap="none" rtlCol="0">
            <a:spAutoFit/>
          </a:bodyPr>
          <a:lstStyle/>
          <a:p>
            <a:r>
              <a:rPr lang="en-US" err="1">
                <a:solidFill>
                  <a:srgbClr val="FF0000"/>
                </a:solidFill>
              </a:rPr>
              <a:t>框架</a:t>
            </a:r>
            <a:endParaRPr lang="en-US">
              <a:solidFill>
                <a:srgbClr val="FF0000"/>
              </a:solidFill>
            </a:endParaRPr>
          </a:p>
        </p:txBody>
      </p:sp>
      <p:sp>
        <p:nvSpPr>
          <p:cNvPr id="38" name="TextBox 37"/>
          <p:cNvSpPr txBox="1"/>
          <p:nvPr/>
        </p:nvSpPr>
        <p:spPr>
          <a:xfrm>
            <a:off x="8091416" y="2280314"/>
            <a:ext cx="877163" cy="369332"/>
          </a:xfrm>
          <a:prstGeom prst="rect">
            <a:avLst/>
          </a:prstGeom>
          <a:noFill/>
        </p:spPr>
        <p:txBody>
          <a:bodyPr wrap="none" rtlCol="0">
            <a:spAutoFit/>
          </a:bodyPr>
          <a:lstStyle/>
          <a:p>
            <a:r>
              <a:rPr lang="en-US" err="1">
                <a:solidFill>
                  <a:srgbClr val="FF0000"/>
                </a:solidFill>
              </a:rPr>
              <a:t>编译器</a:t>
            </a:r>
            <a:endParaRPr lang="en-US">
              <a:solidFill>
                <a:srgbClr val="FF0000"/>
              </a:solidFill>
            </a:endParaRPr>
          </a:p>
        </p:txBody>
      </p:sp>
      <p:sp>
        <p:nvSpPr>
          <p:cNvPr id="39" name="TextBox 38"/>
          <p:cNvSpPr txBox="1"/>
          <p:nvPr/>
        </p:nvSpPr>
        <p:spPr>
          <a:xfrm>
            <a:off x="4073262" y="4487887"/>
            <a:ext cx="671979" cy="369332"/>
          </a:xfrm>
          <a:prstGeom prst="rect">
            <a:avLst/>
          </a:prstGeom>
          <a:noFill/>
        </p:spPr>
        <p:txBody>
          <a:bodyPr wrap="none" rtlCol="0">
            <a:spAutoFit/>
          </a:bodyPr>
          <a:lstStyle/>
          <a:p>
            <a:r>
              <a:rPr lang="en-US"/>
              <a:t>TVM</a:t>
            </a:r>
          </a:p>
        </p:txBody>
      </p:sp>
      <p:sp>
        <p:nvSpPr>
          <p:cNvPr id="40" name="TextBox 39"/>
          <p:cNvSpPr txBox="1"/>
          <p:nvPr/>
        </p:nvSpPr>
        <p:spPr>
          <a:xfrm>
            <a:off x="6027260" y="4401090"/>
            <a:ext cx="736099" cy="369332"/>
          </a:xfrm>
          <a:prstGeom prst="rect">
            <a:avLst/>
          </a:prstGeom>
          <a:noFill/>
        </p:spPr>
        <p:txBody>
          <a:bodyPr wrap="none" rtlCol="0">
            <a:spAutoFit/>
          </a:bodyPr>
          <a:lstStyle/>
          <a:p>
            <a:r>
              <a:rPr lang="en-US"/>
              <a:t>MLIR</a:t>
            </a:r>
          </a:p>
        </p:txBody>
      </p:sp>
      <p:sp>
        <p:nvSpPr>
          <p:cNvPr id="41" name="TextBox 40"/>
          <p:cNvSpPr txBox="1"/>
          <p:nvPr/>
        </p:nvSpPr>
        <p:spPr>
          <a:xfrm>
            <a:off x="4003735" y="4819437"/>
            <a:ext cx="2033890" cy="307777"/>
          </a:xfrm>
          <a:prstGeom prst="rect">
            <a:avLst/>
          </a:prstGeom>
          <a:noFill/>
        </p:spPr>
        <p:txBody>
          <a:bodyPr wrap="none" rtlCol="0">
            <a:spAutoFit/>
          </a:bodyPr>
          <a:lstStyle/>
          <a:p>
            <a:r>
              <a:rPr lang="en-US" sz="1400" err="1"/>
              <a:t>Tensorcomprehensions</a:t>
            </a:r>
            <a:endParaRPr lang="en-US" sz="1400"/>
          </a:p>
        </p:txBody>
      </p:sp>
      <p:sp>
        <p:nvSpPr>
          <p:cNvPr id="42" name="TextBox 41"/>
          <p:cNvSpPr txBox="1"/>
          <p:nvPr/>
        </p:nvSpPr>
        <p:spPr>
          <a:xfrm>
            <a:off x="7370495" y="3930803"/>
            <a:ext cx="1582549" cy="369332"/>
          </a:xfrm>
          <a:prstGeom prst="rect">
            <a:avLst/>
          </a:prstGeom>
          <a:noFill/>
        </p:spPr>
        <p:txBody>
          <a:bodyPr wrap="none" rtlCol="0">
            <a:spAutoFit/>
          </a:bodyPr>
          <a:lstStyle/>
          <a:p>
            <a:r>
              <a:rPr lang="en-US" err="1">
                <a:solidFill>
                  <a:schemeClr val="accent1"/>
                </a:solidFill>
              </a:rPr>
              <a:t>TorchInductor</a:t>
            </a:r>
            <a:endParaRPr lang="en-US">
              <a:solidFill>
                <a:schemeClr val="accent1"/>
              </a:solidFill>
            </a:endParaRPr>
          </a:p>
        </p:txBody>
      </p:sp>
      <p:sp>
        <p:nvSpPr>
          <p:cNvPr id="43" name="TextBox 42"/>
          <p:cNvSpPr txBox="1"/>
          <p:nvPr/>
        </p:nvSpPr>
        <p:spPr>
          <a:xfrm>
            <a:off x="7062682" y="4226599"/>
            <a:ext cx="1608197" cy="369332"/>
          </a:xfrm>
          <a:prstGeom prst="rect">
            <a:avLst/>
          </a:prstGeom>
          <a:noFill/>
        </p:spPr>
        <p:txBody>
          <a:bodyPr wrap="none" rtlCol="0">
            <a:spAutoFit/>
          </a:bodyPr>
          <a:lstStyle/>
          <a:p>
            <a:r>
              <a:rPr lang="en-US" err="1">
                <a:solidFill>
                  <a:schemeClr val="accent1"/>
                </a:solidFill>
              </a:rPr>
              <a:t>OpenAI</a:t>
            </a:r>
            <a:r>
              <a:rPr lang="en-US">
                <a:solidFill>
                  <a:schemeClr val="accent1"/>
                </a:solidFill>
              </a:rPr>
              <a:t> Triton</a:t>
            </a:r>
          </a:p>
        </p:txBody>
      </p:sp>
      <p:sp>
        <p:nvSpPr>
          <p:cNvPr id="44" name="TextBox 43"/>
          <p:cNvSpPr txBox="1"/>
          <p:nvPr/>
        </p:nvSpPr>
        <p:spPr>
          <a:xfrm>
            <a:off x="8161769" y="3552909"/>
            <a:ext cx="1184940" cy="369332"/>
          </a:xfrm>
          <a:prstGeom prst="rect">
            <a:avLst/>
          </a:prstGeom>
          <a:noFill/>
        </p:spPr>
        <p:txBody>
          <a:bodyPr wrap="none" rtlCol="0">
            <a:spAutoFit/>
          </a:bodyPr>
          <a:lstStyle/>
          <a:p>
            <a:r>
              <a:rPr lang="en-US" err="1"/>
              <a:t>OpenXLA</a:t>
            </a:r>
            <a:endParaRPr lang="en-US"/>
          </a:p>
        </p:txBody>
      </p:sp>
      <p:sp>
        <p:nvSpPr>
          <p:cNvPr id="45" name="TextBox 44"/>
          <p:cNvSpPr txBox="1"/>
          <p:nvPr/>
        </p:nvSpPr>
        <p:spPr>
          <a:xfrm>
            <a:off x="5188840" y="4422846"/>
            <a:ext cx="620683" cy="369332"/>
          </a:xfrm>
          <a:prstGeom prst="rect">
            <a:avLst/>
          </a:prstGeom>
          <a:noFill/>
        </p:spPr>
        <p:txBody>
          <a:bodyPr wrap="none" rtlCol="0">
            <a:spAutoFit/>
          </a:bodyPr>
          <a:lstStyle/>
          <a:p>
            <a:r>
              <a:rPr lang="en-US"/>
              <a:t>XLA</a:t>
            </a:r>
          </a:p>
        </p:txBody>
      </p:sp>
      <p:sp>
        <p:nvSpPr>
          <p:cNvPr id="48" name="TextBox 47"/>
          <p:cNvSpPr txBox="1"/>
          <p:nvPr/>
        </p:nvSpPr>
        <p:spPr>
          <a:xfrm>
            <a:off x="8872894" y="2913362"/>
            <a:ext cx="684803" cy="369332"/>
          </a:xfrm>
          <a:prstGeom prst="rect">
            <a:avLst/>
          </a:prstGeom>
          <a:noFill/>
        </p:spPr>
        <p:txBody>
          <a:bodyPr wrap="none" rtlCol="0">
            <a:spAutoFit/>
          </a:bodyPr>
          <a:lstStyle/>
          <a:p>
            <a:r>
              <a:rPr lang="en-US"/>
              <a:t>Mojo</a:t>
            </a:r>
          </a:p>
        </p:txBody>
      </p:sp>
      <p:sp>
        <p:nvSpPr>
          <p:cNvPr id="13" name="Freeform 12"/>
          <p:cNvSpPr/>
          <p:nvPr/>
        </p:nvSpPr>
        <p:spPr>
          <a:xfrm>
            <a:off x="7629424" y="2205213"/>
            <a:ext cx="3926141" cy="2524743"/>
          </a:xfrm>
          <a:custGeom>
            <a:avLst/>
            <a:gdLst>
              <a:gd name="connsiteX0" fmla="*/ 0 w 5221995"/>
              <a:gd name="connsiteY0" fmla="*/ 1795749 h 1803935"/>
              <a:gd name="connsiteX1" fmla="*/ 3415228 w 5221995"/>
              <a:gd name="connsiteY1" fmla="*/ 1531344 h 1803935"/>
              <a:gd name="connsiteX2" fmla="*/ 5221995 w 5221995"/>
              <a:gd name="connsiteY2" fmla="*/ 0 h 1803935"/>
              <a:gd name="connsiteX3" fmla="*/ 5221995 w 5221995"/>
              <a:gd name="connsiteY3" fmla="*/ 0 h 1803935"/>
              <a:gd name="connsiteX4" fmla="*/ 5221995 w 5221995"/>
              <a:gd name="connsiteY4" fmla="*/ 0 h 1803935"/>
              <a:gd name="connsiteX5" fmla="*/ 5221995 w 5221995"/>
              <a:gd name="connsiteY5" fmla="*/ 0 h 18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1995" h="1803935">
                <a:moveTo>
                  <a:pt x="0" y="1795749"/>
                </a:moveTo>
                <a:cubicBezTo>
                  <a:pt x="1272448" y="1813192"/>
                  <a:pt x="2544896" y="1830635"/>
                  <a:pt x="3415228" y="1531344"/>
                </a:cubicBezTo>
                <a:cubicBezTo>
                  <a:pt x="4285560" y="1232053"/>
                  <a:pt x="5221995" y="0"/>
                  <a:pt x="5221995" y="0"/>
                </a:cubicBezTo>
                <a:lnTo>
                  <a:pt x="5221995" y="0"/>
                </a:lnTo>
                <a:lnTo>
                  <a:pt x="5221995" y="0"/>
                </a:lnTo>
                <a:lnTo>
                  <a:pt x="5221995" y="0"/>
                </a:lnTo>
              </a:path>
            </a:pathLst>
          </a:custGeom>
          <a:noFill/>
          <a:ln w="5715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161769" y="4804129"/>
            <a:ext cx="1159292" cy="369332"/>
          </a:xfrm>
          <a:prstGeom prst="rect">
            <a:avLst/>
          </a:prstGeom>
          <a:noFill/>
        </p:spPr>
        <p:txBody>
          <a:bodyPr wrap="none" rtlCol="0">
            <a:spAutoFit/>
          </a:bodyPr>
          <a:lstStyle/>
          <a:p>
            <a:r>
              <a:rPr lang="en-US"/>
              <a:t>Flash</a:t>
            </a:r>
            <a:r>
              <a:rPr lang="en-US" altLang="zh-CN"/>
              <a:t>Attn</a:t>
            </a:r>
            <a:endParaRPr lang="en-US"/>
          </a:p>
        </p:txBody>
      </p:sp>
      <p:sp>
        <p:nvSpPr>
          <p:cNvPr id="15" name="TextBox 14"/>
          <p:cNvSpPr txBox="1"/>
          <p:nvPr/>
        </p:nvSpPr>
        <p:spPr>
          <a:xfrm>
            <a:off x="10560724" y="2071171"/>
            <a:ext cx="633507" cy="369332"/>
          </a:xfrm>
          <a:prstGeom prst="rect">
            <a:avLst/>
          </a:prstGeom>
          <a:noFill/>
        </p:spPr>
        <p:txBody>
          <a:bodyPr wrap="none" rtlCol="0">
            <a:spAutoFit/>
          </a:bodyPr>
          <a:lstStyle/>
          <a:p>
            <a:r>
              <a:rPr lang="en-US">
                <a:solidFill>
                  <a:srgbClr val="FF0000"/>
                </a:solidFill>
              </a:rPr>
              <a:t>LLM</a:t>
            </a:r>
          </a:p>
        </p:txBody>
      </p:sp>
      <p:sp>
        <p:nvSpPr>
          <p:cNvPr id="22" name="TextBox 21"/>
          <p:cNvSpPr txBox="1"/>
          <p:nvPr/>
        </p:nvSpPr>
        <p:spPr>
          <a:xfrm>
            <a:off x="9160969" y="4634435"/>
            <a:ext cx="1965603" cy="307777"/>
          </a:xfrm>
          <a:prstGeom prst="rect">
            <a:avLst/>
          </a:prstGeom>
          <a:noFill/>
        </p:spPr>
        <p:txBody>
          <a:bodyPr wrap="none" rtlCol="0">
            <a:spAutoFit/>
          </a:bodyPr>
          <a:lstStyle/>
          <a:p>
            <a:r>
              <a:rPr lang="en-US" sz="1400"/>
              <a:t>Segment anything fast</a:t>
            </a:r>
          </a:p>
        </p:txBody>
      </p:sp>
      <p:sp>
        <p:nvSpPr>
          <p:cNvPr id="23" name="TextBox 22"/>
          <p:cNvSpPr txBox="1"/>
          <p:nvPr/>
        </p:nvSpPr>
        <p:spPr>
          <a:xfrm>
            <a:off x="10296760" y="4137627"/>
            <a:ext cx="928459" cy="369332"/>
          </a:xfrm>
          <a:prstGeom prst="rect">
            <a:avLst/>
          </a:prstGeom>
          <a:noFill/>
        </p:spPr>
        <p:txBody>
          <a:bodyPr wrap="none" rtlCol="0">
            <a:spAutoFit/>
          </a:bodyPr>
          <a:lstStyle/>
          <a:p>
            <a:r>
              <a:rPr lang="en-US"/>
              <a:t>unsloth</a:t>
            </a:r>
          </a:p>
        </p:txBody>
      </p:sp>
      <p:sp>
        <p:nvSpPr>
          <p:cNvPr id="24" name="TextBox 23"/>
          <p:cNvSpPr txBox="1"/>
          <p:nvPr/>
        </p:nvSpPr>
        <p:spPr>
          <a:xfrm>
            <a:off x="9897939" y="4380765"/>
            <a:ext cx="877163" cy="369332"/>
          </a:xfrm>
          <a:prstGeom prst="rect">
            <a:avLst/>
          </a:prstGeom>
          <a:noFill/>
        </p:spPr>
        <p:txBody>
          <a:bodyPr wrap="none" rtlCol="0">
            <a:spAutoFit/>
          </a:bodyPr>
          <a:lstStyle/>
          <a:p>
            <a:r>
              <a:rPr lang="en-US"/>
              <a:t>gptfast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3"/>
          </p:nvPr>
        </p:nvSpPr>
        <p:spPr>
          <a:xfrm>
            <a:off x="5804287" y="2711751"/>
            <a:ext cx="6387714" cy="348218"/>
          </a:xfrm>
        </p:spPr>
        <p:txBody>
          <a:bodyPr/>
          <a:lstStyle/>
          <a:p>
            <a:r>
              <a:rPr lang="en-US" altLang="zh-CN" sz="2400" b="1" dirty="0">
                <a:solidFill>
                  <a:schemeClr val="tx1"/>
                </a:solidFill>
                <a:latin typeface="微软雅黑" panose="020B0503020204020204" pitchFamily="34" charset="-122"/>
                <a:ea typeface="微软雅黑" panose="020B0503020204020204" pitchFamily="34" charset="-122"/>
              </a:rPr>
              <a:t>Triton 概述</a:t>
            </a:r>
          </a:p>
        </p:txBody>
      </p:sp>
      <p:sp>
        <p:nvSpPr>
          <p:cNvPr id="19" name="文本占位符 18"/>
          <p:cNvSpPr>
            <a:spLocks noGrp="1"/>
          </p:cNvSpPr>
          <p:nvPr>
            <p:ph type="body" sz="quarter" idx="21"/>
          </p:nvPr>
        </p:nvSpPr>
        <p:spPr>
          <a:xfrm>
            <a:off x="5327178" y="1030866"/>
            <a:ext cx="6734834" cy="502099"/>
          </a:xfrm>
        </p:spPr>
        <p:txBody>
          <a:bodyPr>
            <a:noAutofit/>
          </a:bodyPr>
          <a:lstStyle/>
          <a:p>
            <a:pPr>
              <a:lnSpc>
                <a:spcPct val="100000"/>
              </a:lnSpc>
            </a:pPr>
            <a:r>
              <a:rPr kumimoji="1" lang="zh-CN" altLang="en-US" sz="3200" b="1" dirty="0">
                <a:latin typeface="+mj-lt"/>
              </a:rPr>
              <a:t>课程内容</a:t>
            </a:r>
          </a:p>
        </p:txBody>
      </p:sp>
      <p:sp>
        <p:nvSpPr>
          <p:cNvPr id="20" name="文本占位符 19"/>
          <p:cNvSpPr>
            <a:spLocks noGrp="1"/>
          </p:cNvSpPr>
          <p:nvPr>
            <p:ph type="body" sz="quarter" idx="22"/>
          </p:nvPr>
        </p:nvSpPr>
        <p:spPr/>
        <p:txBody>
          <a:bodyPr/>
          <a:lstStyle/>
          <a:p>
            <a:r>
              <a:rPr lang="en-US" altLang="zh-CN" sz="2400" dirty="0">
                <a:solidFill>
                  <a:schemeClr val="accent1"/>
                </a:solidFill>
                <a:latin typeface="微软雅黑" panose="020B0503020204020204" pitchFamily="34" charset="-122"/>
                <a:ea typeface="微软雅黑" panose="020B0503020204020204" pitchFamily="34" charset="-122"/>
              </a:rPr>
              <a:t>02</a:t>
            </a:r>
          </a:p>
        </p:txBody>
      </p:sp>
      <p:sp>
        <p:nvSpPr>
          <p:cNvPr id="21" name="文本占位符 20"/>
          <p:cNvSpPr>
            <a:spLocks noGrp="1"/>
          </p:cNvSpPr>
          <p:nvPr>
            <p:ph type="body" sz="quarter" idx="23"/>
          </p:nvPr>
        </p:nvSpPr>
        <p:spPr>
          <a:xfrm>
            <a:off x="5804286" y="3268857"/>
            <a:ext cx="6257726" cy="348218"/>
          </a:xfrm>
        </p:spPr>
        <p:txBody>
          <a:bodyPr>
            <a:noAutofit/>
          </a:bodyPr>
          <a:lstStyle/>
          <a:p>
            <a:r>
              <a:rPr lang="en-US" altLang="zh-CN" sz="2400" b="1" dirty="0">
                <a:solidFill>
                  <a:schemeClr val="accent1"/>
                </a:solidFill>
                <a:latin typeface="微软雅黑" panose="020B0503020204020204" pitchFamily="34" charset="-122"/>
                <a:ea typeface="微软雅黑" panose="020B0503020204020204" pitchFamily="34" charset="-122"/>
              </a:rPr>
              <a:t>Triton As Compiler</a:t>
            </a:r>
          </a:p>
        </p:txBody>
      </p:sp>
      <p:sp>
        <p:nvSpPr>
          <p:cNvPr id="26" name="文本占位符 19"/>
          <p:cNvSpPr txBox="1"/>
          <p:nvPr/>
        </p:nvSpPr>
        <p:spPr>
          <a:xfrm>
            <a:off x="5327179" y="2711751"/>
            <a:ext cx="477108" cy="348218"/>
          </a:xfrm>
          <a:prstGeom prst="rect">
            <a:avLst/>
          </a:prstGeom>
          <a:noFill/>
          <a:ln>
            <a:noFill/>
          </a:ln>
        </p:spPr>
        <p:txBody>
          <a:bodyPr vert="horz" lIns="0" tIns="0" rIns="0" bIns="0" rtlCol="0" anchor="ctr">
            <a:noAutofit/>
          </a:bodyPr>
          <a:lstStyle>
            <a:lvl1pPr marL="0" indent="0" algn="l" defTabSz="914400" rtl="0" eaLnBrk="1" latinLnBrk="0" hangingPunct="1">
              <a:lnSpc>
                <a:spcPct val="100000"/>
              </a:lnSpc>
              <a:spcBef>
                <a:spcPts val="1000"/>
              </a:spcBef>
              <a:buFont typeface="Arial" panose="020B060402020209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dirty="0">
                <a:solidFill>
                  <a:schemeClr val="tx1"/>
                </a:solidFill>
                <a:latin typeface="微软雅黑" panose="020B0503020204020204" pitchFamily="34" charset="-122"/>
                <a:ea typeface="微软雅黑" panose="020B0503020204020204" pitchFamily="34" charset="-122"/>
              </a:rPr>
              <a:t>01</a:t>
            </a:r>
          </a:p>
        </p:txBody>
      </p:sp>
      <p:sp>
        <p:nvSpPr>
          <p:cNvPr id="2" name="文本占位符 19"/>
          <p:cNvSpPr>
            <a:spLocks noGrp="1"/>
          </p:cNvSpPr>
          <p:nvPr>
            <p:custDataLst>
              <p:tags r:id="rId1"/>
            </p:custDataLst>
          </p:nvPr>
        </p:nvSpPr>
        <p:spPr>
          <a:xfrm>
            <a:off x="5327814" y="3834007"/>
            <a:ext cx="477108" cy="348218"/>
          </a:xfrm>
          <a:prstGeom prst="rect">
            <a:avLst/>
          </a:prstGeom>
          <a:noFill/>
          <a:ln>
            <a:noFill/>
          </a:ln>
        </p:spPr>
        <p:txBody>
          <a:bodyPr lIns="0" tIns="0" rIns="0" bIns="0" anchor="ctr"/>
          <a:lstStyle>
            <a:lvl1pPr marL="0" indent="0" algn="l" defTabSz="914400" rtl="0" eaLnBrk="1" latinLnBrk="0" hangingPunct="1">
              <a:lnSpc>
                <a:spcPct val="100000"/>
              </a:lnSpc>
              <a:spcBef>
                <a:spcPts val="1000"/>
              </a:spcBef>
              <a:buFont typeface="Arial" panose="020B0604020202090204" pitchFamily="34" charset="0"/>
              <a:buNone/>
              <a:defRPr sz="2200" b="1"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dirty="0">
                <a:solidFill>
                  <a:schemeClr val="tx1"/>
                </a:solidFill>
                <a:latin typeface="微软雅黑" panose="020B0503020204020204" pitchFamily="34" charset="-122"/>
                <a:ea typeface="微软雅黑" panose="020B0503020204020204" pitchFamily="34" charset="-122"/>
              </a:rPr>
              <a:t>03</a:t>
            </a:r>
          </a:p>
        </p:txBody>
      </p:sp>
      <p:sp>
        <p:nvSpPr>
          <p:cNvPr id="4" name="文本占位符 20"/>
          <p:cNvSpPr>
            <a:spLocks noGrp="1"/>
          </p:cNvSpPr>
          <p:nvPr>
            <p:custDataLst>
              <p:tags r:id="rId2"/>
            </p:custDataLst>
          </p:nvPr>
        </p:nvSpPr>
        <p:spPr>
          <a:xfrm>
            <a:off x="5803651" y="3825752"/>
            <a:ext cx="6257726" cy="348218"/>
          </a:xfrm>
          <a:prstGeom prst="rect">
            <a:avLst/>
          </a:prstGeom>
          <a:noFill/>
          <a:ln>
            <a:noFill/>
          </a:ln>
        </p:spPr>
        <p:txBody>
          <a:bodyPr lIns="0" tIns="0" rIns="0" bIns="0" anchor="ctr">
            <a:noAutofit/>
          </a:bodyPr>
          <a:lstStyle>
            <a:lvl1pPr marL="0" indent="0" algn="l" defTabSz="914400" rtl="0" eaLnBrk="1" latinLnBrk="0" hangingPunct="1">
              <a:lnSpc>
                <a:spcPct val="100000"/>
              </a:lnSpc>
              <a:spcBef>
                <a:spcPts val="1000"/>
              </a:spcBef>
              <a:buFont typeface="Arial" panose="020B0604020202090204" pitchFamily="34" charset="0"/>
              <a:buNone/>
              <a:defRPr sz="2200" b="0" i="0" kern="1200">
                <a:ln>
                  <a:noFill/>
                </a:ln>
                <a:solidFill>
                  <a:schemeClr val="tx1">
                    <a:lumMod val="75000"/>
                    <a:lumOff val="25000"/>
                  </a:schemeClr>
                </a:solidFill>
                <a:latin typeface="FZFangSong-Z02S" panose="02000000000000000000" pitchFamily="2" charset="-122"/>
                <a:ea typeface="FZFangSong-Z02S"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ln>
                  <a:solidFill>
                    <a:schemeClr val="bg1"/>
                  </a:solidFill>
                </a:ln>
                <a:solidFill>
                  <a:schemeClr val="bg1"/>
                </a:solidFill>
                <a:latin typeface="Source Han Sans CN" panose="020B0500000000000000" pitchFamily="34" charset="-128"/>
                <a:ea typeface="Source Han Sans CN"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b="1" dirty="0">
                <a:solidFill>
                  <a:schemeClr val="tx1"/>
                </a:solidFill>
                <a:latin typeface="微软雅黑" panose="020B0503020204020204" pitchFamily="34" charset="-122"/>
                <a:ea typeface="微软雅黑" panose="020B0503020204020204" pitchFamily="34" charset="-122"/>
              </a:rPr>
              <a:t>Triton Runtime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上箭头标注 2"/>
          <p:cNvSpPr/>
          <p:nvPr/>
        </p:nvSpPr>
        <p:spPr>
          <a:xfrm>
            <a:off x="9594495" y="3075265"/>
            <a:ext cx="1468437" cy="1755575"/>
          </a:xfrm>
          <a:prstGeom prst="upArrowCallout">
            <a:avLst>
              <a:gd name="adj1" fmla="val 7716"/>
              <a:gd name="adj2" fmla="val 8837"/>
              <a:gd name="adj3" fmla="val 9603"/>
              <a:gd name="adj4" fmla="val 84177"/>
            </a:avLst>
          </a:prstGeom>
          <a:noFill/>
          <a:ln w="19050">
            <a:solidFill>
              <a:srgbClr val="2E75B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5" name="文本框 24"/>
          <p:cNvSpPr txBox="1"/>
          <p:nvPr/>
        </p:nvSpPr>
        <p:spPr>
          <a:xfrm>
            <a:off x="912172" y="1376625"/>
            <a:ext cx="8391577" cy="3915880"/>
          </a:xfrm>
          <a:prstGeom prst="rect">
            <a:avLst/>
          </a:prstGeom>
          <a:noFill/>
        </p:spPr>
        <p:txBody>
          <a:bodyPr wrap="square" rtlCol="0">
            <a:spAutoFit/>
          </a:bodyPr>
          <a:lstStyle/>
          <a:p>
            <a:pPr>
              <a:lnSpc>
                <a:spcPct val="150000"/>
              </a:lnSpc>
            </a:pPr>
            <a:r>
              <a:rPr kumimoji="1" lang="en-US" altLang="zh-CN" sz="2800" b="1" dirty="0">
                <a:latin typeface="微软雅黑" panose="020B0503020204020204" pitchFamily="34" charset="-122"/>
                <a:ea typeface="微软雅黑" panose="020B0503020204020204" pitchFamily="34" charset="-122"/>
              </a:rPr>
              <a:t>Triton</a:t>
            </a:r>
            <a:r>
              <a:rPr kumimoji="1" lang="zh-CN" altLang="en-US" sz="2800" b="1" dirty="0">
                <a:latin typeface="微软雅黑" panose="020B0503020204020204" pitchFamily="34" charset="-122"/>
                <a:ea typeface="微软雅黑" panose="020B0503020204020204" pitchFamily="34" charset="-122"/>
              </a:rPr>
              <a:t> 语言</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zh-CN" altLang="en-US" sz="2000" dirty="0">
                <a:latin typeface="微软雅黑" panose="020B0503020204020204" pitchFamily="34" charset="-122"/>
                <a:ea typeface="微软雅黑" panose="020B0503020204020204" pitchFamily="34" charset="-122"/>
              </a:rPr>
              <a:t>基于 </a:t>
            </a:r>
            <a:r>
              <a:rPr kumimoji="1" lang="en-US" altLang="zh-CN" sz="2000" dirty="0">
                <a:latin typeface="微软雅黑" panose="020B0503020204020204" pitchFamily="34" charset="-122"/>
                <a:ea typeface="微软雅黑" panose="020B0503020204020204" pitchFamily="34" charset="-122"/>
              </a:rPr>
              <a:t>Python</a:t>
            </a:r>
            <a:r>
              <a:rPr kumimoji="1" lang="zh-CN" altLang="en-US" sz="2000" dirty="0">
                <a:latin typeface="微软雅黑" panose="020B0503020204020204" pitchFamily="34" charset="-122"/>
                <a:ea typeface="微软雅黑" panose="020B0503020204020204" pitchFamily="34" charset="-122"/>
              </a:rPr>
              <a:t> 的编程语言</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en-US" altLang="zh-CN" sz="2000" dirty="0">
                <a:latin typeface="微软雅黑" panose="020B0503020204020204" pitchFamily="34" charset="-122"/>
                <a:ea typeface="微软雅黑" panose="020B0503020204020204" pitchFamily="34" charset="-122"/>
              </a:rPr>
              <a:t>Python</a:t>
            </a:r>
            <a:r>
              <a:rPr kumimoji="1" lang="zh-CN" altLang="en-US" sz="2000" dirty="0">
                <a:latin typeface="微软雅黑" panose="020B0503020204020204" pitchFamily="34" charset="-122"/>
                <a:ea typeface="微软雅黑" panose="020B0503020204020204" pitchFamily="34" charset="-122"/>
              </a:rPr>
              <a:t> 代码文件</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en-US" altLang="zh-CN" sz="2000" dirty="0">
                <a:latin typeface="微软雅黑" panose="020B0503020204020204" pitchFamily="34" charset="-122"/>
                <a:ea typeface="微软雅黑" panose="020B0503020204020204" pitchFamily="34" charset="-122"/>
              </a:rPr>
              <a:t>Python</a:t>
            </a:r>
            <a:r>
              <a:rPr kumimoji="1" lang="zh-CN" altLang="en-US" sz="2000" dirty="0">
                <a:latin typeface="微软雅黑" panose="020B0503020204020204" pitchFamily="34" charset="-122"/>
                <a:ea typeface="微软雅黑" panose="020B0503020204020204" pitchFamily="34" charset="-122"/>
              </a:rPr>
              <a:t> 编程语法</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en-US" altLang="zh-CN" sz="2000" dirty="0">
                <a:latin typeface="微软雅黑" panose="020B0503020204020204" pitchFamily="34" charset="-122"/>
                <a:ea typeface="微软雅黑" panose="020B0503020204020204" pitchFamily="34" charset="-122"/>
              </a:rPr>
              <a:t>Python</a:t>
            </a:r>
            <a:r>
              <a:rPr kumimoji="1" lang="zh-CN" altLang="en-US" sz="2000" dirty="0">
                <a:latin typeface="微软雅黑" panose="020B0503020204020204" pitchFamily="34" charset="-122"/>
                <a:ea typeface="微软雅黑" panose="020B0503020204020204" pitchFamily="34" charset="-122"/>
              </a:rPr>
              <a:t> 运行环境</a:t>
            </a:r>
            <a:endParaRPr kumimoji="1"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90204" pitchFamily="34" charset="0"/>
              <a:buChar char="•"/>
            </a:pPr>
            <a:r>
              <a:rPr kumimoji="1" lang="en-US" altLang="zh-CN" sz="2000" dirty="0">
                <a:latin typeface="微软雅黑" panose="020B0503020204020204" pitchFamily="34" charset="-122"/>
                <a:ea typeface="微软雅黑" panose="020B0503020204020204" pitchFamily="34" charset="-122"/>
              </a:rPr>
              <a:t>Python</a:t>
            </a:r>
            <a:r>
              <a:rPr kumimoji="1" lang="zh-CN" altLang="en-US" sz="2000" dirty="0">
                <a:latin typeface="微软雅黑" panose="020B0503020204020204" pitchFamily="34" charset="-122"/>
                <a:ea typeface="微软雅黑" panose="020B0503020204020204" pitchFamily="34" charset="-122"/>
              </a:rPr>
              <a:t> 调用入口</a:t>
            </a:r>
            <a:endParaRPr kumimoji="1" lang="en-US" altLang="zh-CN" sz="2000" dirty="0">
              <a:latin typeface="微软雅黑" panose="020B0503020204020204" pitchFamily="34" charset="-122"/>
              <a:ea typeface="微软雅黑" panose="020B0503020204020204" pitchFamily="34" charset="-122"/>
            </a:endParaRPr>
          </a:p>
        </p:txBody>
      </p:sp>
      <p:sp>
        <p:nvSpPr>
          <p:cNvPr id="10" name="AutoShape 2"/>
          <p:cNvSpPr txBox="1"/>
          <p:nvPr/>
        </p:nvSpPr>
        <p:spPr>
          <a:xfrm>
            <a:off x="474300" y="300276"/>
            <a:ext cx="9201150" cy="352425"/>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3000" b="1" i="0" u="none" strike="noStrike" kern="1200">
                <a:solidFill>
                  <a:srgbClr val="0070C0">
                    <a:alpha val="100000"/>
                  </a:srgbClr>
                </a:solidFill>
                <a:latin typeface="微软雅黑"/>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indent="0">
              <a:buNone/>
            </a:pPr>
            <a:r>
              <a:rPr lang="en-US" dirty="0">
                <a:solidFill>
                  <a:srgbClr val="0070C0"/>
                </a:solidFill>
              </a:rPr>
              <a:t>Triton Language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193" y="1555596"/>
            <a:ext cx="1081438" cy="12157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ython Programming Fundamentals - Learners Galaxy"/>
          <p:cNvPicPr>
            <a:picLocks noChangeAspect="1" noChangeArrowheads="1"/>
          </p:cNvPicPr>
          <p:nvPr/>
        </p:nvPicPr>
        <p:blipFill rotWithShape="1">
          <a:blip r:embed="rId4">
            <a:extLst>
              <a:ext uri="{28A0092B-C50C-407E-A947-70E740481C1C}">
                <a14:useLocalDpi xmlns:a14="http://schemas.microsoft.com/office/drawing/2010/main" val="0"/>
              </a:ext>
            </a:extLst>
          </a:blip>
          <a:srcRect l="23371" r="20013"/>
          <a:stretch>
            <a:fillRect/>
          </a:stretch>
        </p:blipFill>
        <p:spPr bwMode="auto">
          <a:xfrm>
            <a:off x="9747888" y="1555596"/>
            <a:ext cx="1223628" cy="12157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rit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8299" y="3488660"/>
            <a:ext cx="1100828" cy="12509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Java - 维基百科，自由的百科全书"/>
          <p:cNvPicPr>
            <a:picLocks noChangeAspect="1" noChangeArrowheads="1"/>
          </p:cNvPicPr>
          <p:nvPr/>
        </p:nvPicPr>
        <p:blipFill rotWithShape="1">
          <a:blip r:embed="rId6">
            <a:extLst>
              <a:ext uri="{28A0092B-C50C-407E-A947-70E740481C1C}">
                <a14:useLocalDpi xmlns:a14="http://schemas.microsoft.com/office/drawing/2010/main" val="0"/>
              </a:ext>
            </a:extLst>
          </a:blip>
          <a:srcRect t="2975"/>
          <a:stretch>
            <a:fillRect/>
          </a:stretch>
        </p:blipFill>
        <p:spPr bwMode="auto">
          <a:xfrm>
            <a:off x="8181631" y="1403628"/>
            <a:ext cx="1566257" cy="15196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GalaxyInstitute | C Language - GalaxyInstitu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4911" y="1555597"/>
            <a:ext cx="1294814" cy="1215735"/>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descr="图片包含 应用程序&#10;&#10;描述已自动生成"/>
          <p:cNvPicPr>
            <a:picLocks noChangeAspect="1"/>
          </p:cNvPicPr>
          <p:nvPr/>
        </p:nvPicPr>
        <p:blipFill rotWithShape="1">
          <a:blip r:embed="rId8">
            <a:extLst>
              <a:ext uri="{28A0092B-C50C-407E-A947-70E740481C1C}">
                <a14:useLocalDpi xmlns:a14="http://schemas.microsoft.com/office/drawing/2010/main" val="0"/>
              </a:ext>
            </a:extLst>
          </a:blip>
          <a:srcRect r="49217"/>
          <a:stretch>
            <a:fillRect/>
          </a:stretch>
        </p:blipFill>
        <p:spPr>
          <a:xfrm>
            <a:off x="4234599" y="3495255"/>
            <a:ext cx="3947032" cy="1727200"/>
          </a:xfrm>
          <a:prstGeom prst="rect">
            <a:avLst/>
          </a:prstGeom>
          <a:ln w="19050">
            <a:solidFill>
              <a:schemeClr val="tx1"/>
            </a:solidFill>
            <a:prstDash val="dashDot"/>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29&quot;:[20405940,20426325]}"/>
  <p:tag name="COMMONDATA" val="eyJoZGlkIjoiODI0OTRhY2YwZmJlNWM4MWRhMzZlNDkzZTM1MzUzNz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15FC3"/>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8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9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7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6082</Words>
  <Application>Microsoft Macintosh PowerPoint</Application>
  <PresentationFormat>宽屏</PresentationFormat>
  <Paragraphs>645</Paragraphs>
  <Slides>34</Slides>
  <Notes>21</Notes>
  <HiddenSlides>0</HiddenSlides>
  <MMClips>0</MMClips>
  <ScaleCrop>false</ScaleCrop>
  <HeadingPairs>
    <vt:vector size="8" baseType="variant">
      <vt:variant>
        <vt:lpstr>已用的字体</vt:lpstr>
      </vt:variant>
      <vt:variant>
        <vt:i4>19</vt:i4>
      </vt:variant>
      <vt:variant>
        <vt:lpstr>主题</vt:lpstr>
      </vt:variant>
      <vt:variant>
        <vt:i4>11</vt:i4>
      </vt:variant>
      <vt:variant>
        <vt:lpstr>嵌入 OLE 服务器</vt:lpstr>
      </vt:variant>
      <vt:variant>
        <vt:i4>1</vt:i4>
      </vt:variant>
      <vt:variant>
        <vt:lpstr>幻灯片标题</vt:lpstr>
      </vt:variant>
      <vt:variant>
        <vt:i4>34</vt:i4>
      </vt:variant>
    </vt:vector>
  </HeadingPairs>
  <TitlesOfParts>
    <vt:vector size="65" baseType="lpstr">
      <vt:lpstr>Arial</vt:lpstr>
      <vt:lpstr>Helvetica Neue</vt:lpstr>
      <vt:lpstr>方正小标宋_GBK</vt:lpstr>
      <vt:lpstr>Dreaming Outloud Pro</vt:lpstr>
      <vt:lpstr>Open Sans</vt:lpstr>
      <vt:lpstr>FZFangSong-Z02S</vt:lpstr>
      <vt:lpstr>Calibri</vt:lpstr>
      <vt:lpstr>方正小标宋简体</vt:lpstr>
      <vt:lpstr>等线</vt:lpstr>
      <vt:lpstr>Source Han Sans CN</vt:lpstr>
      <vt:lpstr>Source Han Sans CN Regular</vt:lpstr>
      <vt:lpstr>FZXiaoBiaoSong-B05S</vt:lpstr>
      <vt:lpstr>Menlo</vt:lpstr>
      <vt:lpstr>微软雅黑 Light</vt:lpstr>
      <vt:lpstr>等线 Light</vt:lpstr>
      <vt:lpstr>微软雅黑</vt:lpstr>
      <vt:lpstr>Source Han Sans CN Bold</vt:lpstr>
      <vt:lpstr>Times New Roman</vt:lpstr>
      <vt:lpstr>Roboto</vt:lpstr>
      <vt:lpstr>1_Office 主题​​</vt:lpstr>
      <vt:lpstr>16_自定义设计方案</vt:lpstr>
      <vt:lpstr>4_自定义设计方案</vt:lpstr>
      <vt:lpstr>18_自定义设计方案</vt:lpstr>
      <vt:lpstr>1_自定义设计方案</vt:lpstr>
      <vt:lpstr>6_自定义设计方案</vt:lpstr>
      <vt:lpstr>19_自定义设计方案</vt:lpstr>
      <vt:lpstr>17_自定义设计方案</vt:lpstr>
      <vt:lpstr>3_自定义设计</vt:lpstr>
      <vt:lpstr>2_自定义设计</vt:lpstr>
      <vt:lpstr>自定义设计</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北京人工智能产业发展情况及政策解读</dc:title>
  <dc:creator>Dai Yiming</dc:creator>
  <cp:lastModifiedBy>Yang Zheng</cp:lastModifiedBy>
  <cp:revision>3794</cp:revision>
  <dcterms:created xsi:type="dcterms:W3CDTF">2025-08-16T14:19:46Z</dcterms:created>
  <dcterms:modified xsi:type="dcterms:W3CDTF">2025-08-17T02:52:47Z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2052-6.10.1.8873</vt:lpwstr>
  </property>
  <property fmtid="{D5CDD505-2E9C-101B-9397-08002B2CF9AE}" pid="3" name="ICV">
    <vt:lpwstr>9C21A9C1127E17612418A068053B8E38_43</vt:lpwstr>
  </property>
</Properties>
</file>